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5486400" cy="8229600"/>
  <p:notesSz cx="5486400" cy="8229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2551176"/>
            <a:ext cx="46634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4608576"/>
            <a:ext cx="38404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4320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25496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329184"/>
            <a:ext cx="49377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1892808"/>
            <a:ext cx="49377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65376" y="7653528"/>
            <a:ext cx="175564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4320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50208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80.png"/><Relationship Id="rId6" Type="http://schemas.openxmlformats.org/officeDocument/2006/relationships/image" Target="../media/image81.png"/><Relationship Id="rId7" Type="http://schemas.openxmlformats.org/officeDocument/2006/relationships/image" Target="../media/image8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image" Target="../media/image86.png"/><Relationship Id="rId6" Type="http://schemas.openxmlformats.org/officeDocument/2006/relationships/image" Target="../media/image87.png"/><Relationship Id="rId7" Type="http://schemas.openxmlformats.org/officeDocument/2006/relationships/image" Target="../media/image88.png"/><Relationship Id="rId8" Type="http://schemas.openxmlformats.org/officeDocument/2006/relationships/image" Target="../media/image89.png"/><Relationship Id="rId9" Type="http://schemas.openxmlformats.org/officeDocument/2006/relationships/image" Target="../media/image90.png"/><Relationship Id="rId10" Type="http://schemas.openxmlformats.org/officeDocument/2006/relationships/image" Target="../media/image9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Relationship Id="rId9" Type="http://schemas.openxmlformats.org/officeDocument/2006/relationships/image" Target="../media/image106.png"/><Relationship Id="rId10" Type="http://schemas.openxmlformats.org/officeDocument/2006/relationships/image" Target="../media/image107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8.png"/><Relationship Id="rId3" Type="http://schemas.openxmlformats.org/officeDocument/2006/relationships/image" Target="../media/image109.png"/><Relationship Id="rId4" Type="http://schemas.openxmlformats.org/officeDocument/2006/relationships/image" Target="../media/image110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Relationship Id="rId8" Type="http://schemas.openxmlformats.org/officeDocument/2006/relationships/image" Target="../media/image114.png"/><Relationship Id="rId9" Type="http://schemas.openxmlformats.org/officeDocument/2006/relationships/image" Target="../media/image11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6.png"/><Relationship Id="rId3" Type="http://schemas.openxmlformats.org/officeDocument/2006/relationships/image" Target="../media/image117.png"/><Relationship Id="rId4" Type="http://schemas.openxmlformats.org/officeDocument/2006/relationships/image" Target="../media/image118.png"/><Relationship Id="rId5" Type="http://schemas.openxmlformats.org/officeDocument/2006/relationships/image" Target="../media/image119.png"/><Relationship Id="rId6" Type="http://schemas.openxmlformats.org/officeDocument/2006/relationships/image" Target="../media/image120.png"/><Relationship Id="rId7" Type="http://schemas.openxmlformats.org/officeDocument/2006/relationships/image" Target="../media/image121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Relationship Id="rId6" Type="http://schemas.openxmlformats.org/officeDocument/2006/relationships/image" Target="../media/image126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7.png"/><Relationship Id="rId3" Type="http://schemas.openxmlformats.org/officeDocument/2006/relationships/image" Target="../media/image12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3555365" cy="467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8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Comparison of Eqs. (9.16) and (9.18) shows that,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30" i="1">
                <a:solidFill>
                  <a:srgbClr val="010202"/>
                </a:solidFill>
                <a:latin typeface="Times New Roman"/>
                <a:cs typeface="Times New Roman"/>
              </a:rPr>
              <a:t>P,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490344"/>
            <a:ext cx="685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or,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generally,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373" y="1884045"/>
            <a:ext cx="4610100" cy="800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(9.19)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1841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Division of Eq. (9.19)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total number of moles of all the components of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solution,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255" y="5747283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1006" y="5776874"/>
            <a:ext cx="3571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are,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partial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Gibbs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free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energies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7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049" y="5882119"/>
            <a:ext cx="4649470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solution. Dividing both sides of Eq. (9.21)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 the molar Gibbs free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solution 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1809" y="6624129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005153"/>
            <a:ext cx="12642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differentiation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1859" y="7449653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5683" y="1103312"/>
            <a:ext cx="1857375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03895" y="7488237"/>
            <a:ext cx="2419350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44141" y="6621462"/>
            <a:ext cx="1409699" cy="219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2122" y="5762877"/>
            <a:ext cx="335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4867" y="5756528"/>
            <a:ext cx="16192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77302" y="5769228"/>
            <a:ext cx="1714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43633" y="5415495"/>
            <a:ext cx="1447800" cy="2095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15604" y="3097745"/>
            <a:ext cx="971550" cy="3333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373" y="3095623"/>
            <a:ext cx="4610100" cy="2475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4053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(9.20)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Eqs. (9.19) and (9.20) are equivalent expressions of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Gibbs-Duhem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equation.</a:t>
            </a:r>
            <a:endParaRPr sz="1000">
              <a:latin typeface="Times New Roman"/>
              <a:cs typeface="Times New Roman"/>
            </a:endParaRPr>
          </a:p>
          <a:p>
            <a:pPr marL="337185" marR="341630" indent="24765">
              <a:lnSpc>
                <a:spcPct val="253600"/>
              </a:lnSpc>
              <a:spcBef>
                <a:spcPts val="57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9.5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GIBBS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FREE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-5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FORMATION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  The Molar Gibbs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Free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Energy of a Solution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Partial Molar</a:t>
            </a:r>
            <a:r>
              <a:rPr dirty="0" sz="1000" spc="-114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Gibbs</a:t>
            </a:r>
            <a:endParaRPr sz="1000">
              <a:latin typeface="Times New Roman"/>
              <a:cs typeface="Times New Roman"/>
            </a:endParaRPr>
          </a:p>
          <a:p>
            <a:pPr algn="ctr" marR="4445">
              <a:lnSpc>
                <a:spcPct val="100000"/>
              </a:lnSpc>
              <a:spcBef>
                <a:spcPts val="45"/>
              </a:spcBef>
            </a:pP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Free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Energies of the Components of the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 marL="12700" marR="1651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terms of the Gibbs free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(as an extensive thermodynamic property), Eq. (9.17),  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at fixed temperature and pressure,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290060">
              <a:lnSpc>
                <a:spcPct val="100000"/>
              </a:lnSpc>
              <a:spcBef>
                <a:spcPts val="83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64283" y="1853145"/>
            <a:ext cx="952500" cy="3333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053" y="403223"/>
            <a:ext cx="16662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76605"/>
            <a:ext cx="23622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the Gibbs-Duhem equation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  becomes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4482" y="697230"/>
            <a:ext cx="1600200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1507" y="776605"/>
            <a:ext cx="6007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Eq.</a:t>
            </a:r>
            <a:r>
              <a:rPr dirty="0" sz="1000" spc="-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89100" y="1281430"/>
            <a:ext cx="1685925" cy="209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21859" y="1398905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(9.24)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868804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12937" y="2230754"/>
            <a:ext cx="1228725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721859" y="2338704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2880995"/>
            <a:ext cx="679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8952" y="2887345"/>
            <a:ext cx="695325" cy="123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75702" y="2880995"/>
            <a:ext cx="33674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and hence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dX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=–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dX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).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Multiplication of Eq. (9.25) by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31975" y="3280574"/>
            <a:ext cx="1390650" cy="333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21859" y="3398049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3867948"/>
            <a:ext cx="22402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addition of Eqs. (9.26) and (9.22)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20214" y="4220374"/>
            <a:ext cx="1581150" cy="323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690579" y="4337849"/>
            <a:ext cx="3886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(9.27a)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461" y="4807749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65312" y="5169699"/>
            <a:ext cx="1333500" cy="419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44500" y="5791351"/>
            <a:ext cx="4984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Similarly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50072" y="6153302"/>
            <a:ext cx="1323975" cy="419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4500" y="6261251"/>
            <a:ext cx="4635500" cy="843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(9.27b)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algn="r" marL="12700" marR="19685">
              <a:lnSpc>
                <a:spcPct val="100000"/>
              </a:lnSpc>
            </a:pP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These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expressions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relate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dependence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on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partial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Gibbs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free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ener-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gies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components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binary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Gibbs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free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636" y="403225"/>
            <a:ext cx="4700270" cy="3025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1018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Change in Gibbs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Free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Energy Due to the</a:t>
            </a:r>
            <a:r>
              <a:rPr dirty="0" sz="1000" spc="-2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Formation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pure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component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i,</a:t>
            </a:r>
            <a:r>
              <a:rPr dirty="0" sz="1000" spc="15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occurring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condensed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</a:t>
            </a:r>
            <a:r>
              <a:rPr dirty="0" sz="1000" spc="1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exerts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</a:t>
            </a:r>
            <a:endParaRPr sz="1000">
              <a:latin typeface="Times New Roman"/>
              <a:cs typeface="Times New Roman"/>
            </a:endParaRPr>
          </a:p>
          <a:p>
            <a:pPr marL="63500" marR="55880">
              <a:lnSpc>
                <a:spcPts val="1170"/>
              </a:lnSpc>
              <a:spcBef>
                <a:spcPts val="365"/>
              </a:spcBef>
              <a:tabLst>
                <a:tab pos="171767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vapor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	</a:t>
            </a: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baseline="2777" sz="1500" spc="-7">
                <a:solidFill>
                  <a:srgbClr val="010202"/>
                </a:solidFill>
                <a:latin typeface="Times New Roman"/>
                <a:cs typeface="Times New Roman"/>
              </a:rPr>
              <a:t>and when occurring in </a:t>
            </a: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baseline="2777" sz="1500" spc="-7">
                <a:solidFill>
                  <a:srgbClr val="010202"/>
                </a:solidFill>
                <a:latin typeface="Times New Roman"/>
                <a:cs typeface="Times New Roman"/>
              </a:rPr>
              <a:t>condensed solution at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  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exerts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lower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following</a:t>
            </a:r>
            <a:endParaRPr sz="1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33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isothermal three-step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process: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87325" indent="-120650">
              <a:lnSpc>
                <a:spcPct val="100000"/>
              </a:lnSpc>
              <a:buAutoNum type="alphaLcPeriod"/>
              <a:tabLst>
                <a:tab pos="18796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evaporation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pure condensed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vapor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endParaRPr sz="1000">
              <a:latin typeface="Times New Roman"/>
              <a:cs typeface="Times New Roman"/>
            </a:endParaRPr>
          </a:p>
          <a:p>
            <a:pPr marL="203200" indent="-127635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203835" algn="l"/>
                <a:tab pos="310007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decrease in the pressure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vapor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	</a:t>
            </a:r>
            <a:r>
              <a:rPr dirty="0" baseline="2777" sz="1500" spc="-7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baseline="2777" sz="15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2777" sz="15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29629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endParaRPr baseline="-29629" sz="1125">
              <a:latin typeface="Times New Roman"/>
              <a:cs typeface="Times New Roman"/>
            </a:endParaRPr>
          </a:p>
          <a:p>
            <a:pPr marL="195580" indent="-120014">
              <a:lnSpc>
                <a:spcPct val="100000"/>
              </a:lnSpc>
              <a:spcBef>
                <a:spcPts val="75"/>
              </a:spcBef>
              <a:buAutoNum type="alphaLcPeriod"/>
              <a:tabLst>
                <a:tab pos="19621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condensation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vapor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the pressure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the condensed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 marL="63500" marR="55880">
              <a:lnSpc>
                <a:spcPct val="100000"/>
              </a:lnSpc>
              <a:spcBef>
                <a:spcPts val="969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molar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solution and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molar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pure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given by the sum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(a)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(b)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(c)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steps</a:t>
            </a:r>
            <a:endParaRPr sz="1000">
              <a:latin typeface="Times New Roman"/>
              <a:cs typeface="Times New Roman"/>
            </a:endParaRPr>
          </a:p>
          <a:p>
            <a:pPr marL="63500" indent="-635">
              <a:lnSpc>
                <a:spcPct val="100000"/>
              </a:lnSpc>
              <a:spcBef>
                <a:spcPts val="370"/>
              </a:spcBef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(a)</a:t>
            </a:r>
            <a:r>
              <a:rPr dirty="0" sz="1000" spc="9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(c)</a:t>
            </a:r>
            <a:r>
              <a:rPr dirty="0" sz="1000" spc="9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processes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conducted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equilibrium,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(a)</a:t>
            </a:r>
            <a:r>
              <a:rPr dirty="0" baseline="-33333" sz="1125" spc="2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(c)</a:t>
            </a:r>
            <a:r>
              <a:rPr dirty="0" baseline="-33333" sz="1125" spc="232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both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zero.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63500" marR="558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overall change in Gibbs free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accompanies the isothermal three-step process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thus 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(b)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which, from Eq. (8.9), is given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3875" y="3596322"/>
            <a:ext cx="1466850" cy="447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208462"/>
            <a:ext cx="21977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 from Eq. (9.12), this can be written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241057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687" y="7542682"/>
            <a:ext cx="2943225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30300" y="7015695"/>
            <a:ext cx="2895600" cy="13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5970" y="5997308"/>
            <a:ext cx="157162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675" y="4836985"/>
            <a:ext cx="4725670" cy="2020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 marR="68580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But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(in solution) is simply the partial molar Gibbs free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solution,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(pure) is the molar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pure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two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 in the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accompanying the solution of 1 mole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  <a:p>
            <a:pPr algn="just" marL="63500" marR="104139" indent="12065">
              <a:lnSpc>
                <a:spcPct val="105600"/>
              </a:lnSpc>
              <a:spcBef>
                <a:spcPts val="490"/>
              </a:spcBef>
            </a:pP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This quantity is designated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partial molar Gibbs free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solution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1149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(9.28)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63500" marR="80010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mixed to form a solution at constant temperature  and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24062" y="5518683"/>
            <a:ext cx="295275" cy="180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6166" y="4636554"/>
            <a:ext cx="2524124" cy="142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72370" y="2129370"/>
            <a:ext cx="1524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71429" y="1926170"/>
            <a:ext cx="152400" cy="152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43100" y="1274229"/>
            <a:ext cx="152400" cy="152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403223"/>
            <a:ext cx="4648835" cy="601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6926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6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257</a:t>
            </a:r>
            <a:endParaRPr sz="1000">
              <a:latin typeface="Times New Roman"/>
              <a:cs typeface="Times New Roman"/>
            </a:endParaRPr>
          </a:p>
          <a:p>
            <a:pPr marL="38100" marR="59055">
              <a:lnSpc>
                <a:spcPct val="100000"/>
              </a:lnSpc>
              <a:spcBef>
                <a:spcPts val="93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change in the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 by the mixing process, 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45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sz="1000" spc="-4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baseline="33333" sz="1125" spc="-6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referred to as  the integral Gibbs free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mixing, is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between these quantities,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4287" y="1179359"/>
            <a:ext cx="2486025" cy="37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57262" y="1788325"/>
            <a:ext cx="3571875" cy="3152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1012" y="5915177"/>
            <a:ext cx="1552575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12" y="5143651"/>
            <a:ext cx="4567555" cy="863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3605" marR="534035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9.5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variation, with composition, of the molar Gibbs free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formation of a binary</a:t>
            </a:r>
            <a:r>
              <a:rPr dirty="0" sz="1000" spc="-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Substitution from Eq. (9.28)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8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(9.29)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461" y="6502551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08137" y="6854977"/>
            <a:ext cx="183832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21859" y="6972452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(9.30)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3491865" cy="4610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8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solution, Eqs. (9.29) and (9.30),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become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6459" y="995680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275080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3375" y="1627504"/>
            <a:ext cx="1847850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2602" y="3216757"/>
            <a:ext cx="1476375" cy="352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78635" y="4156557"/>
            <a:ext cx="1457325" cy="352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2900" y="1744979"/>
            <a:ext cx="4762500" cy="3176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12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(9.32)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variation of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 composition, given by Eq. (9.32), is shown in Fig.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9.5.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3873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Method of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Tangential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Intercepts</a:t>
            </a:r>
            <a:endParaRPr sz="1000">
              <a:latin typeface="Times New Roman"/>
              <a:cs typeface="Times New Roman"/>
            </a:endParaRPr>
          </a:p>
          <a:p>
            <a:pPr marL="113664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terms of the solution properties, Eqs. (9.27a) and (9.27b) can be written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8128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(9.33a)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13664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81915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(9.33b)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the composition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(the point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Fig. 9.5). At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endParaRPr baseline="-33333" sz="112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41537" y="5143500"/>
            <a:ext cx="781050" cy="4286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6682105"/>
            <a:ext cx="9321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Eq.</a:t>
            </a:r>
            <a:r>
              <a:rPr dirty="0" sz="1000" spc="-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(9.33a),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06575" y="1017587"/>
            <a:ext cx="1504950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16280" y="5765291"/>
            <a:ext cx="3794760" cy="7040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52219" y="7046086"/>
            <a:ext cx="2487168" cy="4443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053" y="403223"/>
            <a:ext cx="16662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6280"/>
            <a:ext cx="14916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Similarly,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32304" y="675005"/>
            <a:ext cx="2505074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34204" y="716280"/>
            <a:ext cx="571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868680"/>
            <a:ext cx="4603115" cy="1097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70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method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tangential intercepts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can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used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obtain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partial molar values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any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extensive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property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variation,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composition,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integral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property.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9.6 THE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PROPERTIES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RAOULTIAN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r>
              <a:rPr dirty="0" sz="1000" spc="-8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components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Raoultian ideal solution obey the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relation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65362" y="2302827"/>
            <a:ext cx="533400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2667317"/>
            <a:ext cx="32766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hence, for an ideal binary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solution, Eq. (9.32)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becomes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46225" y="3019742"/>
            <a:ext cx="1962150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683759" y="3022917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(9.34)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607117"/>
            <a:ext cx="2514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50950" y="3959542"/>
            <a:ext cx="2552700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93887" y="4981257"/>
            <a:ext cx="1276350" cy="4952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4324032"/>
            <a:ext cx="4598035" cy="952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discussed in Chap. 8, the general thermodynamic relationships between the state  properties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are applicable to the partial molar properties of the components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system. Thus, for the species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occurring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1841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5679121"/>
            <a:ext cx="7448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 for pure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55787" y="6031547"/>
            <a:ext cx="1352550" cy="476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696459" y="6149021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(9.36)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4408170" cy="74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40576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Change in </a:t>
            </a:r>
            <a:r>
              <a:rPr dirty="0" sz="1000" spc="-20" b="1">
                <a:solidFill>
                  <a:srgbClr val="010202"/>
                </a:solidFill>
                <a:latin typeface="Times New Roman"/>
                <a:cs typeface="Times New Roman"/>
              </a:rPr>
              <a:t>Volume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Accompanying the Formation of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r>
              <a:rPr dirty="0" sz="1000" spc="-4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Subtraction of Eq. (9.36) from Eq. (9.35)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109470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4199472"/>
            <a:ext cx="4648835" cy="4870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38100" marR="30480" indent="-635">
              <a:lnSpc>
                <a:spcPct val="100000"/>
              </a:lnSpc>
              <a:spcBef>
                <a:spcPts val="13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change in volume due to mixing,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sz="1000" spc="-2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baseline="33333" sz="1125" spc="-3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between the volumes of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components in the solution and the volumes of the pure components, i.e., for a binary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containing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17625" y="5009362"/>
            <a:ext cx="2419350" cy="552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16100" y="1517650"/>
            <a:ext cx="1866900" cy="390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3026" y="7536650"/>
            <a:ext cx="190500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49439" y="7536650"/>
            <a:ext cx="18097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3729" y="6579387"/>
            <a:ext cx="828675" cy="1809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5958038"/>
            <a:ext cx="4598670" cy="1788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  <a:spcBef>
                <a:spcPts val="100"/>
              </a:spcBef>
              <a:tabLst>
                <a:tab pos="1912620" algn="l"/>
              </a:tabLst>
            </a:pPr>
            <a:r>
              <a:rPr dirty="0" baseline="5555" sz="1500" spc="-7">
                <a:solidFill>
                  <a:srgbClr val="010202"/>
                </a:solidFill>
                <a:latin typeface="Times New Roman"/>
                <a:cs typeface="Times New Roman"/>
              </a:rPr>
              <a:t>For  </a:t>
            </a:r>
            <a:r>
              <a:rPr dirty="0" baseline="5555" sz="1500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baseline="5555" sz="15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5555" sz="1500">
                <a:solidFill>
                  <a:srgbClr val="010202"/>
                </a:solidFill>
                <a:latin typeface="Times New Roman"/>
                <a:cs typeface="Times New Roman"/>
              </a:rPr>
              <a:t>ideal </a:t>
            </a:r>
            <a:r>
              <a:rPr dirty="0" baseline="5555" sz="15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5555" sz="1500">
                <a:solidFill>
                  <a:srgbClr val="010202"/>
                </a:solidFill>
                <a:latin typeface="Times New Roman"/>
                <a:cs typeface="Times New Roman"/>
              </a:rPr>
              <a:t>solution	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thus it is seen that the change in volume  accompanying an ideal solution is zero,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(9.38)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volume of an ideal solution is thus equal to the sum of the volumes of the pure  components. The variation, with composition, of the molar volume of an ideal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Fig.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9.6.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partial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volumes</a:t>
            </a:r>
            <a:endParaRPr sz="1000">
              <a:latin typeface="Times New Roman"/>
              <a:cs typeface="Times New Roman"/>
            </a:endParaRPr>
          </a:p>
          <a:p>
            <a:pPr algn="r" marR="50800">
              <a:lnSpc>
                <a:spcPct val="100000"/>
              </a:lnSpc>
              <a:spcBef>
                <a:spcPts val="680"/>
              </a:spcBef>
              <a:tabLst>
                <a:tab pos="44640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obtained as the intercepts of the tangents to 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volume-composition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71637" y="5957887"/>
            <a:ext cx="657225" cy="161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03437" y="3736975"/>
            <a:ext cx="819150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5688" y="3298215"/>
            <a:ext cx="10344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an ideal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18043" y="3266465"/>
            <a:ext cx="723900" cy="1619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45118" y="3298215"/>
            <a:ext cx="25927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ln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not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function of pressure,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89379" y="2647950"/>
            <a:ext cx="1314450" cy="3905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652264" y="2689223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(9.37)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053" y="403223"/>
            <a:ext cx="16662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3950" y="713105"/>
            <a:ext cx="3238500" cy="2143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12" y="3033395"/>
            <a:ext cx="4619625" cy="7620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3605" marR="531495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9.6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variation, with composition, of the molar volume of  a binary Raoultian</a:t>
            </a:r>
            <a:r>
              <a:rPr dirty="0" sz="1000" spc="-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 indent="304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respective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axes.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linear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function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composition,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then,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trivially,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tangent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any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point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coincides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straight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such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229772"/>
            <a:ext cx="4584700" cy="10217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125855">
              <a:lnSpc>
                <a:spcPct val="100000"/>
              </a:lnSpc>
              <a:spcBef>
                <a:spcPts val="72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The Heat of Formation of an Ideal</a:t>
            </a:r>
            <a:r>
              <a:rPr dirty="0" sz="1000" spc="-2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solution, the Gibbs-Helmholtz equation, Eq. (5.37),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(9.39)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5609245"/>
            <a:ext cx="14928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for the pure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component,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96459" y="6129945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58937" y="7215505"/>
            <a:ext cx="2143125" cy="561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36750" y="3997325"/>
            <a:ext cx="144780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19275" y="4937125"/>
            <a:ext cx="1590675" cy="476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09762" y="6081712"/>
            <a:ext cx="1400175" cy="38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0186" y="6647650"/>
            <a:ext cx="133350" cy="161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6679400"/>
            <a:ext cx="4599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  <a:tabLst>
                <a:tab pos="563245" algn="l"/>
                <a:tab pos="988060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	and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partial molar enthalpy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solution and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standard molar enthalpy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Subtraction of Eq. (9.40) from Eq. (9.39)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35633" y="6676225"/>
            <a:ext cx="171450" cy="133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457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5682" y="1594281"/>
            <a:ext cx="285750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9115" y="1813356"/>
            <a:ext cx="742950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6023" y="1152523"/>
            <a:ext cx="4567555" cy="870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(9.41)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where	is the partial molar heat of solution of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  <a:spcBef>
                <a:spcPts val="580"/>
              </a:spcBef>
              <a:tabLst>
                <a:tab pos="1946910" algn="l"/>
              </a:tabLst>
            </a:pP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In an ideal solution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substituton of which into Eq.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(9.41)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1025" y="2357437"/>
            <a:ext cx="1476375" cy="438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142" y="2877299"/>
            <a:ext cx="4647565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not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function of temperature, it is seen that, 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 of an ideal  solution,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94433" y="3485908"/>
            <a:ext cx="1657349" cy="209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66979" y="3928262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35454" y="4290212"/>
            <a:ext cx="628650" cy="2095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6493" y="4309262"/>
            <a:ext cx="4675505" cy="923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(9.42)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heat of formation of a solution (or the heat of mixing of the components) is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enthalpies of the components in solution and the enthalpies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pure components before mixing. Thus 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mixture of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9555" y="5454408"/>
            <a:ext cx="2495550" cy="5905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103526" y="6256869"/>
            <a:ext cx="3175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8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8644" y="6228675"/>
            <a:ext cx="28702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thus it is seen that the heat of formation of an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806" y="6265278"/>
            <a:ext cx="1543685" cy="32829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38100" marR="30480" indent="20955">
              <a:lnSpc>
                <a:spcPts val="1180"/>
              </a:lnSpc>
              <a:spcBef>
                <a:spcPts val="15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ideal solution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solution,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HM,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id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zero,</a:t>
            </a:r>
            <a:r>
              <a:rPr dirty="0" sz="1000" spc="-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72260" y="6233490"/>
            <a:ext cx="542925" cy="1619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73326" y="6945223"/>
            <a:ext cx="828675" cy="1714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684890" y="6912050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69887" y="1059982"/>
            <a:ext cx="1497880" cy="34532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515" y="403223"/>
            <a:ext cx="4600575" cy="675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4703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263</a:t>
            </a:r>
            <a:endParaRPr sz="1000">
              <a:latin typeface="Times New Roman"/>
              <a:cs typeface="Times New Roman"/>
            </a:endParaRPr>
          </a:p>
          <a:p>
            <a:pPr marL="1031240">
              <a:lnSpc>
                <a:spcPct val="100000"/>
              </a:lnSpc>
              <a:spcBef>
                <a:spcPts val="894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Entropy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Formation of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fundamental equation, Eq. (5.25),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57629" y="1253324"/>
            <a:ext cx="1343025" cy="47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1579" y="1932139"/>
            <a:ext cx="18770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Thus, for the formation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10004" y="2284564"/>
            <a:ext cx="1428750" cy="371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1579" y="2858604"/>
            <a:ext cx="10737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ideal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253" y="3211029"/>
            <a:ext cx="2000250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1579" y="3575519"/>
            <a:ext cx="5372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8541" y="3927944"/>
            <a:ext cx="1971675" cy="561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718939" y="4045418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(9.44)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62316" y="5396852"/>
            <a:ext cx="2524125" cy="542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3479" y="4692483"/>
            <a:ext cx="4674235" cy="927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(9.44) shows that the entropy of formation of an ideal binary solution is independent  of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temperature.</a:t>
            </a:r>
            <a:endParaRPr sz="10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(4.18) gave, for the mixing of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of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algn="r" marR="9271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1579" y="6132828"/>
            <a:ext cx="20713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Application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Stirling’s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theorem*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63637" y="6491604"/>
            <a:ext cx="3362325" cy="742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83724" y="7394790"/>
            <a:ext cx="1562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ln (2 </a:t>
            </a:r>
            <a:r>
              <a:rPr dirty="0" sz="900" spc="5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sz="900" spc="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900" spc="5">
                <a:solidFill>
                  <a:srgbClr val="010202"/>
                </a:solidFill>
                <a:latin typeface="Times New Roman"/>
                <a:cs typeface="Times New Roman"/>
              </a:rPr>
              <a:t>)+</a:t>
            </a:r>
            <a:r>
              <a:rPr dirty="0" sz="900" spc="5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ln </a:t>
            </a:r>
            <a:r>
              <a:rPr dirty="0" sz="900" spc="35" i="1">
                <a:solidFill>
                  <a:srgbClr val="010202"/>
                </a:solidFill>
                <a:latin typeface="Times New Roman"/>
                <a:cs typeface="Times New Roman"/>
              </a:rPr>
              <a:t>m–m,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which,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67980" y="7412773"/>
            <a:ext cx="895350" cy="133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74091" y="7428624"/>
            <a:ext cx="2566670" cy="26860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 marR="5080" indent="33655">
              <a:lnSpc>
                <a:spcPct val="77200"/>
              </a:lnSpc>
              <a:spcBef>
                <a:spcPts val="345"/>
              </a:spcBef>
              <a:tabLst>
                <a:tab pos="2035175" algn="l"/>
              </a:tabLst>
            </a:pP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*Stirling’s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theorem</a:t>
            </a:r>
            <a:r>
              <a:rPr dirty="0" sz="9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is	and thus ln 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large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values of </a:t>
            </a:r>
            <a:r>
              <a:rPr dirty="0" sz="900" spc="-5" i="1">
                <a:solidFill>
                  <a:srgbClr val="010202"/>
                </a:solidFill>
                <a:latin typeface="Times New Roman"/>
                <a:cs typeface="Times New Roman"/>
              </a:rPr>
              <a:t>m,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can be written as ln </a:t>
            </a:r>
            <a:r>
              <a:rPr dirty="0" sz="900" spc="-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!=</a:t>
            </a:r>
            <a:r>
              <a:rPr dirty="0" sz="900" spc="-5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ln</a:t>
            </a:r>
            <a:r>
              <a:rPr dirty="0" sz="9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35" i="1">
                <a:solidFill>
                  <a:srgbClr val="010202"/>
                </a:solidFill>
                <a:latin typeface="Times New Roman"/>
                <a:cs typeface="Times New Roman"/>
              </a:rPr>
              <a:t>m–m</a:t>
            </a:r>
            <a:r>
              <a:rPr dirty="0" sz="900" spc="3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83877" y="7384198"/>
            <a:ext cx="400050" cy="1619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886" y="646430"/>
            <a:ext cx="2984500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60"/>
              </a:lnSpc>
              <a:spcBef>
                <a:spcPts val="100"/>
              </a:spcBef>
            </a:pP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Chapter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9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860"/>
              </a:lnSpc>
            </a:pP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600" spc="-35">
                <a:solidFill>
                  <a:srgbClr val="010202"/>
                </a:solidFill>
                <a:latin typeface="Times New Roman"/>
                <a:cs typeface="Times New Roman"/>
              </a:rPr>
              <a:t>BEHAVIOR 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6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10202"/>
                </a:solidFill>
                <a:latin typeface="Times New Roman"/>
                <a:cs typeface="Times New Roman"/>
              </a:rPr>
              <a:t>SOLUTIONS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8" y="1417470"/>
            <a:ext cx="4599305" cy="3081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1" marL="1885314" indent="-1911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885950" algn="l"/>
              </a:tabLst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INTRODUCTION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10202"/>
              </a:buClr>
              <a:buFont typeface="Times New Roman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high enough temperature and low enough pressure the interactions among the atoms or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molecules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mixtures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gases are small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enough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that they can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neglected,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which case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mixture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can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considered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to be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mixture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ideal gases.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Consequently,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high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temperature  and low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pressure,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all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mixtures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gases have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same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thermodynamic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mixing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properties.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contrast,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strong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interactions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exist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between atoms, molecules,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or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ions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condensed solutions,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nature and magnitudes of these interactions have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significant influence on  the thermodynamic behavior of the solution. The interactions, which are determined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by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such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factors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atomic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size,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electronegativity,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electron-to-atom ratio, determine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extent to which a component is soluble in a solution and whether or not two or more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components can react chemically to form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separate species. Solution thermodynamics is  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concerned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with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vapor 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pressure-temperature-composition relationships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components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solution,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and an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examination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solution thermodynamics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made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in the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chapter.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lvl="1" marL="1299210" indent="-191135">
              <a:lnSpc>
                <a:spcPct val="100000"/>
              </a:lnSpc>
              <a:buAutoNum type="arabicPeriod" startAt="2"/>
              <a:tabLst>
                <a:tab pos="1299845" algn="l"/>
              </a:tabLst>
            </a:pP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RAOULT’S </a:t>
            </a:r>
            <a:r>
              <a:rPr dirty="0" sz="1000" spc="-40" b="1">
                <a:solidFill>
                  <a:srgbClr val="010202"/>
                </a:solidFill>
                <a:latin typeface="Times New Roman"/>
                <a:cs typeface="Times New Roman"/>
              </a:rPr>
              <a:t>LAW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HENRY’S</a:t>
            </a:r>
            <a:r>
              <a:rPr dirty="0" sz="1000" spc="3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b="1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71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quantity of pure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placed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closed, initially evacuated vessel at the  temperature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</a:t>
            </a:r>
            <a:r>
              <a:rPr dirty="0" sz="1000" spc="3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will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spontaneously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evaporate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until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vessel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reaches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474" y="4511331"/>
            <a:ext cx="19526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saturated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vapor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3629" y="4524412"/>
            <a:ext cx="24695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dynamic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46300" y="6891490"/>
            <a:ext cx="771525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80761" y="4676773"/>
            <a:ext cx="4726305" cy="2335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 marR="6985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equilibrium is established in which the rate of evaporation of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equals the rate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 condensation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vapor.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rate of evaporation,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e(A)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determined by the magnitude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bonds between the 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 surface of the liquid. The forces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exerted between the atoms are such that each surface atom is located near the bottom of a  potential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well, and for an atom to leave the surface of the liquid and enter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vapor phase, it must acquire an activation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*. The intrinsic rate of evaporation,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e(A)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determined by the depth of the potential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well, i.e., by the magnitude of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E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*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  <a:p>
            <a:pPr algn="just" marL="762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 by  the  temperature 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T. 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   the   other   hand   the   rate   of   condensation,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c(A)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proportional to the number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in the vapor phase which strike the surface of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unit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time.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given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temperature,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proportional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76200">
              <a:lnSpc>
                <a:spcPct val="100000"/>
              </a:lnSpc>
              <a:spcBef>
                <a:spcPts val="409"/>
              </a:spcBef>
              <a:tabLst>
                <a:tab pos="1332230" algn="l"/>
              </a:tabLst>
            </a:pPr>
            <a:r>
              <a:rPr dirty="0" baseline="2777" sz="1500" spc="-15">
                <a:solidFill>
                  <a:srgbClr val="010202"/>
                </a:solidFill>
                <a:latin typeface="Times New Roman"/>
                <a:cs typeface="Times New Roman"/>
              </a:rPr>
              <a:t>vapor.</a:t>
            </a: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 Thus	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at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algn="r" marR="12065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14409" y="45381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5672" y="6421081"/>
            <a:ext cx="600074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831" y="403225"/>
            <a:ext cx="2854960" cy="45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3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Now,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5160" y="1040282"/>
            <a:ext cx="1504950" cy="33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4831" y="1680996"/>
            <a:ext cx="7473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similarly,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65185" y="2058822"/>
            <a:ext cx="1104900" cy="42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4831" y="2677324"/>
            <a:ext cx="2654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Also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9360" y="3105950"/>
            <a:ext cx="2876550" cy="333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34831" y="3606965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9360" y="4048290"/>
            <a:ext cx="2876550" cy="33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9431" y="4777892"/>
            <a:ext cx="2013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Avogadro’s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number.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8460" y="5380672"/>
            <a:ext cx="2038350" cy="133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2097" y="5885370"/>
            <a:ext cx="4649470" cy="4248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But,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constant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(k)</a:t>
            </a:r>
            <a:r>
              <a:rPr dirty="0" sz="1000" spc="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times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Avogadro’s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r>
              <a:rPr dirty="0" sz="1000" spc="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equals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constant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(R),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65135" y="6586054"/>
            <a:ext cx="1905000" cy="133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4995" y="1176997"/>
            <a:ext cx="191452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8663" y="403223"/>
            <a:ext cx="4691380" cy="2208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318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265</a:t>
            </a:r>
            <a:endParaRPr sz="1000">
              <a:latin typeface="Times New Roman"/>
              <a:cs typeface="Times New Roman"/>
            </a:endParaRPr>
          </a:p>
          <a:p>
            <a:pPr algn="just" marL="76200">
              <a:lnSpc>
                <a:spcPct val="100000"/>
              </a:lnSpc>
              <a:spcBef>
                <a:spcPts val="844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Division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total number of moles,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r" marR="35560">
              <a:lnSpc>
                <a:spcPct val="100000"/>
              </a:lnSpc>
              <a:spcBef>
                <a:spcPts val="104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(9.45)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62865" marR="4572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identical with Eq. (9.44). Thus the increase in entropy accompanying the  formation of an ideal solution is a measure of the increase in the number of spatial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configurations which become available to the system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 of the mixing process.  This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dependent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only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numbers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components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algn="just" marL="62865">
              <a:lnSpc>
                <a:spcPct val="100000"/>
              </a:lnSpc>
              <a:spcBef>
                <a:spcPts val="2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independent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temperature.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variation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M,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id</a:t>
            </a:r>
            <a:r>
              <a:rPr dirty="0" baseline="33333" sz="1125" spc="2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</a:t>
            </a:r>
            <a:endParaRPr sz="1000">
              <a:latin typeface="Times New Roman"/>
              <a:cs typeface="Times New Roman"/>
            </a:endParaRPr>
          </a:p>
          <a:p>
            <a:pPr algn="just" marL="6286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is shown in Fig. 9.7.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7883" y="2786252"/>
            <a:ext cx="1428750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9463" y="3150742"/>
            <a:ext cx="17259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 is seen that, in an ideal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6383" y="3795267"/>
            <a:ext cx="2571750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9463" y="4350256"/>
            <a:ext cx="8578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any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84083" y="4804283"/>
            <a:ext cx="1276350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4063" y="5327040"/>
            <a:ext cx="2326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 for an ideal solution,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33333" sz="1125" i="1">
                <a:solidFill>
                  <a:srgbClr val="010202"/>
                </a:solidFill>
                <a:latin typeface="Times New Roman"/>
                <a:cs typeface="Times New Roman"/>
              </a:rPr>
              <a:t>M,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id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=0,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79333" y="5819165"/>
            <a:ext cx="1085850" cy="133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266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7762" y="713105"/>
            <a:ext cx="3190875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380" y="3811270"/>
            <a:ext cx="4602480" cy="1682114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4240" marR="575945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9.7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variation, with composition, of the molar entropy of  formation of a binary Raoultian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478280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9.7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NONIDEAL</a:t>
            </a:r>
            <a:r>
              <a:rPr dirty="0" sz="1000" spc="-6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nonideal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one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activities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components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not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equal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their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mole  fractions.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However,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view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convenience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concept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activity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simplicity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Raoult’s law, it is convenient to define an additional thermodynamic function called 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activity coefficient,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μ.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activity coefficient of a component of a solution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defined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the ratio of the activity of the component to its mole fraction, i.e., for the component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6312" y="5816917"/>
            <a:ext cx="561975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6311" y="5924866"/>
            <a:ext cx="4676775" cy="160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365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(9.46)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30900"/>
              </a:lnSpc>
              <a:spcBef>
                <a:spcPts val="91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value 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μ</a:t>
            </a:r>
            <a:r>
              <a:rPr dirty="0" baseline="-33333" sz="1125" spc="-22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can be greater or less than unity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(μ</a:t>
            </a:r>
            <a:r>
              <a:rPr dirty="0" baseline="-33333" sz="1125" spc="-1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 ideal Raoultian behavior). If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μ</a:t>
            </a:r>
            <a:r>
              <a:rPr dirty="0" baseline="-33333" sz="1125" spc="-1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&gt;1,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 the component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said to exhibit a positive deviation from Raoultian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ideal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behavior,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 if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μ</a:t>
            </a:r>
            <a:r>
              <a:rPr dirty="0" baseline="-33333" sz="1125" spc="-1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&lt;1,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 the component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said to exhibit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negative deviation from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Raoult’s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law.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Fig.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9.8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variation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a,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baseline="-33333" sz="1125" spc="1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component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exhibits</a:t>
            </a:r>
            <a:endParaRPr sz="1000">
              <a:latin typeface="Times New Roman"/>
              <a:cs typeface="Times New Roman"/>
            </a:endParaRPr>
          </a:p>
          <a:p>
            <a:pPr algn="just" marL="50800" marR="45085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negative deviations, and Fig. 9.9 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which exhibits positive deviations. The  corresponding variations 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μ</a:t>
            </a:r>
            <a:r>
              <a:rPr dirty="0" baseline="-33333" sz="1125" spc="-3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Figs. 9.10 and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9.11.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03437" y="1398905"/>
            <a:ext cx="847725" cy="19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474" y="4016349"/>
            <a:ext cx="27927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Similarly,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containing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small amount of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474" y="4765649"/>
            <a:ext cx="2145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Combination of Eqs. (9.1) and (9.3)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474" y="5565749"/>
            <a:ext cx="2332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combination of Eqs. (9.2) and (9.4)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70100" y="3132670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66391" y="3439579"/>
            <a:ext cx="962025" cy="190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0968" y="403223"/>
            <a:ext cx="4725670" cy="3204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921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247</a:t>
            </a:r>
            <a:endParaRPr sz="1000">
              <a:latin typeface="Times New Roman"/>
              <a:cs typeface="Times New Roman"/>
            </a:endParaRPr>
          </a:p>
          <a:p>
            <a:pPr algn="ctr" marL="87630" marR="55244" indent="-2540">
              <a:lnSpc>
                <a:spcPct val="100000"/>
              </a:lnSpc>
              <a:spcBef>
                <a:spcPts val="88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9.1 illustrates why the saturated vapor pressures of liquids are exponential functions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temperature.*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Similarly,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pure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placed in an initially evacuated vessel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phase equilibrium between the liquid and its vapor occurs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r" marR="120014">
              <a:lnSpc>
                <a:spcPct val="100000"/>
              </a:lnSpc>
              <a:spcBef>
                <a:spcPts val="819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(9.2)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76200" marR="68580" indent="-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effect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addition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small quantity of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 the mole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fraction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4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baseline="-33333" sz="1125" spc="157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atomic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diameters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5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similar,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then,</a:t>
            </a:r>
            <a:endParaRPr sz="1000">
              <a:latin typeface="Times New Roman"/>
              <a:cs typeface="Times New Roman"/>
            </a:endParaRPr>
          </a:p>
          <a:p>
            <a:pPr marL="76200" marR="69215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assuming that the composition of the surface of the liquid is the same as that of the bulk  liquid,  the  fraction  of  the  surface  sites  occupied  by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 is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</a:t>
            </a:r>
            <a:r>
              <a:rPr dirty="0" sz="1000" spc="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only</a:t>
            </a:r>
            <a:endParaRPr sz="1000">
              <a:latin typeface="Times New Roman"/>
              <a:cs typeface="Times New Roman"/>
            </a:endParaRPr>
          </a:p>
          <a:p>
            <a:pPr marL="76200" marR="68580" indent="-635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evaporate from surface sites occupied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atoms, the rate of evaporation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 decreased 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factor 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11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as,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equilibrium,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rates 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evaporation 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condensation are equal to one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another,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equilibrium vapor pressure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exerted by the</a:t>
            </a:r>
            <a:endParaRPr sz="1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300"/>
              </a:spcBef>
              <a:tabLst>
                <a:tab pos="1863725" algn="l"/>
              </a:tabLst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is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decreased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	</a:t>
            </a:r>
            <a:r>
              <a:rPr dirty="0" baseline="-5555" sz="15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baseline="-5555" sz="1500" spc="-7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baseline="-5555" sz="1500" spc="7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40740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baseline="-40740" sz="1125" spc="52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-5555" sz="15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baseline="-5555" sz="1500">
              <a:latin typeface="Times New Roman"/>
              <a:cs typeface="Times New Roman"/>
            </a:endParaRPr>
          </a:p>
          <a:p>
            <a:pPr algn="r" marR="100330">
              <a:lnSpc>
                <a:spcPct val="100000"/>
              </a:lnSpc>
              <a:spcBef>
                <a:spcPts val="135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65324" y="4381233"/>
            <a:ext cx="1028700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731372" y="4362183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(9.4)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6983" y="5198008"/>
            <a:ext cx="790575" cy="171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66830" y="5166258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84120" y="5936716"/>
            <a:ext cx="790575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19087" y="5892266"/>
            <a:ext cx="4648835" cy="9537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429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(9.6)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algn="r" marL="50800" marR="43180">
              <a:lnSpc>
                <a:spcPct val="101800"/>
              </a:lnSpc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*The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energies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surface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quantized,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distribution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surface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atoms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among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available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quantized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given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Eq.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(4.13)</a:t>
            </a:r>
            <a:r>
              <a:rPr dirty="0" sz="9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1746" sz="105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sz="900" spc="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exp</a:t>
            </a:r>
            <a:r>
              <a:rPr dirty="0" sz="9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10" i="1">
                <a:solidFill>
                  <a:srgbClr val="010202"/>
                </a:solidFill>
                <a:latin typeface="Times New Roman"/>
                <a:cs typeface="Times New Roman"/>
              </a:rPr>
              <a:t>(</a:t>
            </a:r>
            <a:r>
              <a:rPr dirty="0" sz="900" spc="-10">
                <a:solidFill>
                  <a:srgbClr val="010202"/>
                </a:solidFill>
                <a:latin typeface="Times New Roman"/>
                <a:cs typeface="Times New Roman"/>
              </a:rPr>
              <a:t>–</a:t>
            </a:r>
            <a:r>
              <a:rPr dirty="0" sz="900" spc="-10" i="1">
                <a:solidFill>
                  <a:srgbClr val="010202"/>
                </a:solidFill>
                <a:latin typeface="Times New Roman"/>
                <a:cs typeface="Times New Roman"/>
              </a:rPr>
              <a:t>E</a:t>
            </a:r>
            <a:r>
              <a:rPr dirty="0" baseline="-31746" sz="1050" spc="-1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 spc="-10" i="1">
                <a:solidFill>
                  <a:srgbClr val="010202"/>
                </a:solidFill>
                <a:latin typeface="Times New Roman"/>
                <a:cs typeface="Times New Roman"/>
              </a:rPr>
              <a:t>/kT)/P,</a:t>
            </a:r>
            <a:r>
              <a:rPr dirty="0" sz="900" spc="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900">
              <a:latin typeface="Times New Roman"/>
              <a:cs typeface="Times New Roman"/>
            </a:endParaRPr>
          </a:p>
          <a:p>
            <a:pPr algn="r" marL="528320" marR="43180" indent="-478155">
              <a:lnSpc>
                <a:spcPct val="127400"/>
              </a:lnSpc>
              <a:spcBef>
                <a:spcPts val="150"/>
              </a:spcBef>
            </a:pP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1746" sz="105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,/n</a:t>
            </a:r>
            <a:r>
              <a:rPr dirty="0" sz="9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fraction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5" i="1">
                <a:solidFill>
                  <a:srgbClr val="010202"/>
                </a:solidFill>
                <a:latin typeface="Times New Roman"/>
                <a:cs typeface="Times New Roman"/>
              </a:rPr>
              <a:t>E</a:t>
            </a:r>
            <a:r>
              <a:rPr dirty="0" baseline="-31746" sz="1050" spc="-7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level,</a:t>
            </a:r>
            <a:r>
              <a:rPr dirty="0" sz="9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9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60" i="1">
                <a:solidFill>
                  <a:srgbClr val="010202"/>
                </a:solidFill>
                <a:latin typeface="Times New Roman"/>
                <a:cs typeface="Times New Roman"/>
              </a:rPr>
              <a:t>P,</a:t>
            </a:r>
            <a:r>
              <a:rPr dirty="0" sz="900" spc="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partition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function,</a:t>
            </a:r>
            <a:r>
              <a:rPr dirty="0" sz="9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given</a:t>
            </a:r>
            <a:r>
              <a:rPr dirty="0" sz="9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by  exp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15" i="1">
                <a:solidFill>
                  <a:srgbClr val="010202"/>
                </a:solidFill>
                <a:latin typeface="Times New Roman"/>
                <a:cs typeface="Times New Roman"/>
              </a:rPr>
              <a:t>(–E</a:t>
            </a:r>
            <a:r>
              <a:rPr dirty="0" baseline="-31746" sz="1050" spc="22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 spc="15" i="1">
                <a:solidFill>
                  <a:srgbClr val="010202"/>
                </a:solidFill>
                <a:latin typeface="Times New Roman"/>
                <a:cs typeface="Times New Roman"/>
              </a:rPr>
              <a:t>/kT)</a:t>
            </a:r>
            <a:r>
              <a:rPr dirty="0" sz="900" spc="1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9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If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quantized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spaced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closely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enough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5241" y="6691845"/>
            <a:ext cx="409575" cy="171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122102" y="6880007"/>
            <a:ext cx="907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, which is thus</a:t>
            </a:r>
            <a:r>
              <a:rPr dirty="0" sz="9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187" y="7019682"/>
            <a:ext cx="4572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average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per atom, and hence the fraction of surface atoms which have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energies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greater</a:t>
            </a:r>
            <a:r>
              <a:rPr dirty="0" sz="9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than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187" y="7187931"/>
            <a:ext cx="20345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 activation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for evaporation, </a:t>
            </a: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E*.</a:t>
            </a:r>
            <a:r>
              <a:rPr dirty="0" sz="900" spc="-8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187" y="6862977"/>
            <a:ext cx="22777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summation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can</a:t>
            </a:r>
            <a:r>
              <a:rPr dirty="0" sz="9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be</a:t>
            </a:r>
            <a:r>
              <a:rPr dirty="0" sz="9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replaced</a:t>
            </a:r>
            <a:r>
              <a:rPr dirty="0" sz="9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an</a:t>
            </a:r>
            <a:r>
              <a:rPr dirty="0" sz="9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integral,</a:t>
            </a:r>
            <a:r>
              <a:rPr dirty="0" sz="9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20899" y="7202805"/>
            <a:ext cx="800099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313988" y="7168234"/>
            <a:ext cx="1737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 spc="10">
                <a:solidFill>
                  <a:srgbClr val="010202"/>
                </a:solidFill>
                <a:latin typeface="Times New Roman"/>
                <a:cs typeface="Times New Roman"/>
              </a:rPr>
              <a:t>exp</a:t>
            </a:r>
            <a:r>
              <a:rPr dirty="0" sz="900" spc="10" i="1">
                <a:solidFill>
                  <a:srgbClr val="010202"/>
                </a:solidFill>
                <a:latin typeface="Times New Roman"/>
                <a:cs typeface="Times New Roman"/>
              </a:rPr>
              <a:t>(–E</a:t>
            </a:r>
            <a:r>
              <a:rPr dirty="0" baseline="-31746" sz="1050" spc="1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900" spc="10" i="1">
                <a:solidFill>
                  <a:srgbClr val="010202"/>
                </a:solidFill>
                <a:latin typeface="Times New Roman"/>
                <a:cs typeface="Times New Roman"/>
              </a:rPr>
              <a:t>/kT)dE=</a:t>
            </a:r>
            <a:r>
              <a:rPr dirty="0" sz="900" spc="10">
                <a:solidFill>
                  <a:srgbClr val="010202"/>
                </a:solidFill>
                <a:latin typeface="Times New Roman"/>
                <a:cs typeface="Times New Roman"/>
              </a:rPr>
              <a:t>exp</a:t>
            </a:r>
            <a:r>
              <a:rPr dirty="0" sz="900" spc="10" i="1">
                <a:solidFill>
                  <a:srgbClr val="010202"/>
                </a:solidFill>
                <a:latin typeface="Times New Roman"/>
                <a:cs typeface="Times New Roman"/>
              </a:rPr>
              <a:t>(–E*/kT)</a:t>
            </a:r>
            <a:r>
              <a:rPr dirty="0" sz="900" spc="1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9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59075" y="6899275"/>
            <a:ext cx="1352550" cy="1333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59278" y="7378141"/>
            <a:ext cx="133360" cy="133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03578" y="7353579"/>
            <a:ext cx="4688205" cy="4279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60325" marR="43180" indent="2540">
              <a:lnSpc>
                <a:spcPct val="96700"/>
              </a:lnSpc>
              <a:spcBef>
                <a:spcPts val="135"/>
              </a:spcBef>
            </a:pPr>
            <a:r>
              <a:rPr dirty="0" baseline="3086" sz="1350">
                <a:solidFill>
                  <a:srgbClr val="010202"/>
                </a:solidFill>
                <a:latin typeface="Times New Roman"/>
                <a:cs typeface="Times New Roman"/>
              </a:rPr>
              <a:t>Eq. (9.1), as the evaporation rate, </a:t>
            </a:r>
            <a:r>
              <a:rPr dirty="0" baseline="3086" sz="1350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baseline="-27777" sz="1050" i="1">
                <a:solidFill>
                  <a:srgbClr val="010202"/>
                </a:solidFill>
                <a:latin typeface="Times New Roman"/>
                <a:cs typeface="Times New Roman"/>
              </a:rPr>
              <a:t>e(A)</a:t>
            </a:r>
            <a:r>
              <a:rPr dirty="0" baseline="3086" sz="1350">
                <a:solidFill>
                  <a:srgbClr val="010202"/>
                </a:solidFill>
                <a:latin typeface="Times New Roman"/>
                <a:cs typeface="Times New Roman"/>
              </a:rPr>
              <a:t>. is proportional to </a:t>
            </a:r>
            <a:r>
              <a:rPr dirty="0" sz="900" spc="-5" i="1">
                <a:solidFill>
                  <a:srgbClr val="010202"/>
                </a:solidFill>
                <a:latin typeface="Times New Roman"/>
                <a:cs typeface="Times New Roman"/>
              </a:rPr>
              <a:t>ln,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it is seen that the evaporation rate 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increases exponentially with increasing temperature and decreases exponentially with increasing  value of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i="1">
                <a:solidFill>
                  <a:srgbClr val="010202"/>
                </a:solidFill>
                <a:latin typeface="Times New Roman"/>
                <a:cs typeface="Times New Roman"/>
              </a:rPr>
              <a:t>E*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4625975" cy="2729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248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38100" marR="6985" indent="-635">
              <a:lnSpc>
                <a:spcPct val="100000"/>
              </a:lnSpc>
              <a:spcBef>
                <a:spcPts val="89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Eqs. (9.5) and (9.6) are expressions of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Raoult’s 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law,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states that the vapor pressure  exerted by a component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a solution is equal to the product of the mole fraction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 the solution and the saturated vapor pressure of pure liquid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 temperature of the  solution.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Raoult’s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law is shown in Fig. 9.1; the components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which obeys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Raoult’s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law are said to exhibit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Raoultian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behavior.</a:t>
            </a:r>
            <a:endParaRPr sz="1000">
              <a:latin typeface="Times New Roman"/>
              <a:cs typeface="Times New Roman"/>
            </a:endParaRPr>
          </a:p>
          <a:p>
            <a:pPr algn="just" marL="38100" marR="635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derivations of Eqs. (9.3) and (9.4) required the assumption that the intrinsic rates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evaporation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independent of the composition of the solution.  This requires that the magnitudes of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A–A, B–B,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energies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 solution be identical, in which case the depth of the potential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 of an atom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 surface is independent of the types of atoms which it has as nearest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neighbors.</a:t>
            </a:r>
            <a:endParaRPr sz="1000">
              <a:latin typeface="Times New Roman"/>
              <a:cs typeface="Times New Roman"/>
            </a:endParaRPr>
          </a:p>
          <a:p>
            <a:pPr algn="just" marL="38100" marR="5080" indent="1270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the case in which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considerably more negative than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energies,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consider a solution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is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sufficiently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dilute that every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on the surface of the liquid is surrounded only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atoms. In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case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 at the surface are each located in a deeper potential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 than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 at the surface of pure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 in order to leave the surface and enter the  vapor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phase,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3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have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lifted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deeper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wells,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consequently,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570" y="3118565"/>
            <a:ext cx="3163570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7145">
              <a:lnSpc>
                <a:spcPct val="1551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intrinsic rate of evaporation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decreased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e(A)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condensed solution and the vapor phase occurs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4985" y="3259034"/>
            <a:ext cx="31750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8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6949" y="3230840"/>
            <a:ext cx="11055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between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1948" y="3722457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5954" y="3237445"/>
            <a:ext cx="2857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75941" y="3711575"/>
            <a:ext cx="952500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01428" y="4031737"/>
            <a:ext cx="3673013" cy="3368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69900" y="7467600"/>
            <a:ext cx="45967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9.1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vapor pressures exerted by the components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Raoultian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403223"/>
            <a:ext cx="4572635" cy="481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1846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249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Combination of Eqs. (9.1) and (9.7) then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0052" y="1812754"/>
            <a:ext cx="36360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Eq. (9.8)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smaller quantity than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Eq. (9.5). Eq.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(9.8)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941" y="1754369"/>
            <a:ext cx="882650" cy="43624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51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 written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6287" y="1158875"/>
            <a:ext cx="1085850" cy="447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32909" y="1267612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2962" y="1843087"/>
            <a:ext cx="63817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55850" y="2549525"/>
            <a:ext cx="771525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79900" y="3471862"/>
            <a:ext cx="276225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74824" y="3658450"/>
            <a:ext cx="304800" cy="2095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89175" y="4839550"/>
            <a:ext cx="781050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75344" y="5744425"/>
            <a:ext cx="609600" cy="1428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36029" y="2527476"/>
            <a:ext cx="4611370" cy="3827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9831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(9.9)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20955" marR="7620">
              <a:lnSpc>
                <a:spcPct val="100000"/>
              </a:lnSpc>
              <a:spcBef>
                <a:spcPts val="63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mole fraction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 is increased, the probability that all of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on the surface of the liquid are surrounded only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 decreases.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occurrence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pair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neighboring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0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surface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decreases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depth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38100" indent="-17145">
              <a:lnSpc>
                <a:spcPct val="100000"/>
              </a:lnSpc>
              <a:spcBef>
                <a:spcPts val="825"/>
              </a:spcBef>
              <a:tabLst>
                <a:tab pos="4123054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potential wells in which they are located and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 increases the value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	</a:t>
            </a:r>
            <a:r>
              <a:rPr dirty="0" baseline="2777" sz="1500" i="1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baseline="2777" sz="1500" spc="-104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Beyond</a:t>
            </a:r>
            <a:endParaRPr baseline="2777" sz="1500">
              <a:latin typeface="Times New Roman"/>
              <a:cs typeface="Times New Roman"/>
            </a:endParaRPr>
          </a:p>
          <a:p>
            <a:pPr algn="just" marL="20955" marR="7620" indent="16510">
              <a:lnSpc>
                <a:spcPct val="100000"/>
              </a:lnSpc>
              <a:spcBef>
                <a:spcPts val="360"/>
              </a:spcBef>
              <a:tabLst>
                <a:tab pos="2068195" algn="l"/>
              </a:tabLst>
            </a:pPr>
            <a:r>
              <a:rPr dirty="0" baseline="5555" sz="1500" spc="-7">
                <a:solidFill>
                  <a:srgbClr val="010202"/>
                </a:solidFill>
                <a:latin typeface="Times New Roman"/>
                <a:cs typeface="Times New Roman"/>
              </a:rPr>
              <a:t>some critical mole fraction </a:t>
            </a:r>
            <a:r>
              <a:rPr dirty="0" baseline="5555" sz="1500" spc="127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5555" sz="1500" spc="-7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baseline="5555" sz="1500" spc="112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baseline="5555" sz="1500" i="1">
                <a:solidFill>
                  <a:srgbClr val="010202"/>
                </a:solidFill>
                <a:latin typeface="Times New Roman"/>
                <a:cs typeface="Times New Roman"/>
              </a:rPr>
              <a:t>A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varies with composition, and, hence, Eq. (9.9)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no longer obeyed by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solution.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Consequently,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(9.9) is obeyed only over an initial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range of concentration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extent of which is dependent on the temperature of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solution and on the relative magnitudes of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A–A, B–B,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energies.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similar consideration of dilute solutions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3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26402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(9.10)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 marR="15875">
              <a:lnSpc>
                <a:spcPct val="100000"/>
              </a:lnSpc>
              <a:spcBef>
                <a:spcPts val="74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obeyed over an initial range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concentration.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Eqs. (9.9) and (9.10) are known as 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Henry’s law,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in the ranges of composition in which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Henry’s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 is obeyed, the  solutes are said to exhibit Henrian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behavior.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more negative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</a:t>
            </a:r>
            <a:endParaRPr sz="1000">
              <a:latin typeface="Times New Roman"/>
              <a:cs typeface="Times New Roman"/>
            </a:endParaRPr>
          </a:p>
          <a:p>
            <a:pPr algn="just" marL="24765" marR="5080" indent="-12700">
              <a:lnSpc>
                <a:spcPct val="99100"/>
              </a:lnSpc>
              <a:spcBef>
                <a:spcPts val="384"/>
              </a:spcBef>
              <a:tabLst>
                <a:tab pos="275780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energies,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then,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	</a:t>
            </a:r>
            <a:r>
              <a:rPr dirty="0" baseline="2777" sz="15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baseline="2777" sz="1500" spc="-7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baseline="2777" sz="1500" spc="-22">
                <a:solidFill>
                  <a:srgbClr val="010202"/>
                </a:solidFill>
                <a:latin typeface="Times New Roman"/>
                <a:cs typeface="Times New Roman"/>
              </a:rPr>
              <a:t>Henry’s </a:t>
            </a:r>
            <a:r>
              <a:rPr dirty="0" baseline="2777" sz="1500" spc="-7">
                <a:solidFill>
                  <a:srgbClr val="010202"/>
                </a:solidFill>
                <a:latin typeface="Times New Roman"/>
                <a:cs typeface="Times New Roman"/>
              </a:rPr>
              <a:t>law line lies below the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Raoult’s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law line.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Conversely,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less negative than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A–B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B–B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bond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energies,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solute atom, surrounded only by solvent atoms, is located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shallower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potential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well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occurs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pure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solute.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case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4610735" cy="713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hence,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Henry’s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lies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above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Raoult’s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line.</a:t>
            </a:r>
            <a:endParaRPr sz="10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Henrian behavior of the solute is illustrated in Figs. 9.2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391" y="3576320"/>
            <a:ext cx="4598035" cy="181737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3605" marR="433070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9.2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(a)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vapor pressure of a component of a binary  solution which exhibits positive deviation from Raoultian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behavior,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(b)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vapor pressure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component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binary so-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lution which exhibits negative deviation from Raoultian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behavior.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962785" marR="429895" indent="-1525905">
              <a:lnSpc>
                <a:spcPct val="103499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9.3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THERMODYNAMIC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ACTIVITY</a:t>
            </a:r>
            <a:r>
              <a:rPr dirty="0" sz="1000" spc="-4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6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COMPONENT</a:t>
            </a:r>
            <a:r>
              <a:rPr dirty="0" sz="1000" spc="-2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 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thermodynamic activity of a component in any state at the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formally  defined as being the ratio of the fugacity of the substance in that state to its fugacity in its  standard state, i.e., for the species or substance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i,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1012" y="747712"/>
            <a:ext cx="828675" cy="219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95983" y="5675629"/>
            <a:ext cx="1638300" cy="42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04931" y="5783579"/>
            <a:ext cx="3276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9459" y="1651749"/>
            <a:ext cx="4078224" cy="178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403223"/>
            <a:ext cx="4699000" cy="9061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466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251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condensed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solution,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f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baseline="-33333" sz="1125" spc="12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fugacity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204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2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63500" marR="55244">
              <a:lnSpc>
                <a:spcPct val="100000"/>
              </a:lnSpc>
              <a:spcBef>
                <a:spcPts val="1045"/>
              </a:spcBef>
              <a:tabLst>
                <a:tab pos="131318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fugacity of pure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(the standard state) at the temperature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 the vapor in equilibrium with the condensed solution is ideal, then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f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7962" y="966787"/>
            <a:ext cx="1905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0066" y="1619250"/>
            <a:ext cx="571500" cy="390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59414" y="1727200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3091" y="3226587"/>
            <a:ext cx="533400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119" y="2374556"/>
            <a:ext cx="4598670" cy="195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 the activity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solution, with respect to pure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ratio of the partial pressure 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exerted by the solution to the saturated vapor pressure of pure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the same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temperature. If the component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exhibits Raoultian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behavior,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 Eqs. (9.5) and (9.12)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r" marR="52705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(9.13)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thus an alternative expression of Raoult's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Fig. 9.3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Raoultian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behavior 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solution in terms of the activities of the two components. The definition of  activity thus normalizes the vapor pressure-composition relationship with respect to  the saturated vapor pressure exerted in the standard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87822" y="4391714"/>
            <a:ext cx="3024572" cy="31088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97840" y="7557768"/>
            <a:ext cx="353567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Activities in the binary system iron-chromium at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1600°C.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725" y="687705"/>
            <a:ext cx="379095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547870"/>
            <a:ext cx="4617085" cy="63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704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9.4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activity of nickel in the system iron-nickel at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1600°C.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Similarly,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over the composition range in which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Henry’s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law is obeyed by the solute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i,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Eqs. (9.9) and (9.12)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8212" y="5646420"/>
            <a:ext cx="647700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5601970"/>
            <a:ext cx="4610100" cy="20758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(9.14)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1587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an alternative expression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Henry’s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Henrian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behavior,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terms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activity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solution, is shown in Fig.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9.4.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3761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9.4 THE GIBBS-DUHEM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EQUATION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1524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frequently found that the extensive thermodynamic properties of only one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 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binary (or multicomponent) solution are amenable to experimental measurement. In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such cases the corresponding properties of the other component can be obtained from a  general relationship between the values of the properties of both components.</a:t>
            </a:r>
            <a:r>
              <a:rPr dirty="0" sz="1000" spc="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3"/>
            <a:ext cx="4598035" cy="1049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4386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Behavior of Solutions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253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86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relationship, which is known as the Gibbs-Duhem relationship, is introduced in this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section, and some of its applications are discussed in Sec.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9.8.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value of an extensive thermodynamic property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solution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function of the  temperature, the pressure, and the numbers of moles of the components of the solution;  i.e., if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an extensive molar property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3400" y="1627504"/>
            <a:ext cx="14478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373" y="1982470"/>
            <a:ext cx="4610100" cy="1422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87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variation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 the composition of the solution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(9.15)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1714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Chap.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partial molar value of an extensive property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component was defined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0062" y="3579495"/>
            <a:ext cx="1524000" cy="485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4267833"/>
            <a:ext cx="21482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which case Eq. (9.15) can be written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7175" y="4620259"/>
            <a:ext cx="2000250" cy="180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21859" y="4623434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79320" y="5242559"/>
            <a:ext cx="133350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32102" y="5918834"/>
            <a:ext cx="133350" cy="161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65287" y="6455409"/>
            <a:ext cx="1724025" cy="1809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487" y="5270401"/>
            <a:ext cx="4610100" cy="1315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13335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Also in Chap. 8 it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seen that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increase in the value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</a:t>
            </a:r>
            <a:r>
              <a:rPr dirty="0" sz="1000" spc="-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 mixture or  solution when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added 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quantity of the solution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130" i="1">
                <a:solidFill>
                  <a:srgbClr val="010202"/>
                </a:solidFill>
                <a:latin typeface="Times New Roman"/>
                <a:cs typeface="Times New Roman"/>
              </a:rPr>
              <a:t>P.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(The stipulation that the quantity of solution be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necessitated by the requirement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the addition of 1 mole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the solution should not cause a measurable change in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its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2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composition.) Thus, if       is the value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per mole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 solution, then the value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</a:t>
            </a:r>
            <a:r>
              <a:rPr dirty="0" sz="1000" spc="-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 solution itself 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7042784"/>
            <a:ext cx="15290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differentiation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which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1859" y="7398384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(9.18)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5159" y="2487917"/>
            <a:ext cx="3897122" cy="3822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3163" y="7431924"/>
            <a:ext cx="3508221" cy="1660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Edited with https://pdfresizer.com</dc:creator>
  <dcterms:created xsi:type="dcterms:W3CDTF">2019-11-27T17:51:32Z</dcterms:created>
  <dcterms:modified xsi:type="dcterms:W3CDTF">2019-11-27T17:51:32Z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Edited with https://pdfresizer.com</vt:lpwstr>
  </property>
  <property fmtid="{D5CDD505-2E9C-101B-9397-08002B2CF9AE}" pid="4" name="LastSaved">
    <vt:filetime>2019-11-27T00:00:00Z</vt:filetime>
  </property>
</Properties>
</file>