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x="5486400" cy="8229600"/>
  <p:notesSz cx="5486400" cy="82296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11480" y="2551176"/>
            <a:ext cx="4663440" cy="17282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22960" y="4608576"/>
            <a:ext cx="3840480" cy="205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74320" y="1892808"/>
            <a:ext cx="2386584" cy="54315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825496" y="1892808"/>
            <a:ext cx="2386584" cy="54315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4320" y="329184"/>
            <a:ext cx="4937760" cy="13167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4320" y="1892808"/>
            <a:ext cx="4937760" cy="54315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865376" y="7653528"/>
            <a:ext cx="1755648" cy="411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274320" y="7653528"/>
            <a:ext cx="1261872" cy="411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950208" y="7653528"/>
            <a:ext cx="1261872" cy="411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1.png"/><Relationship Id="rId3" Type="http://schemas.openxmlformats.org/officeDocument/2006/relationships/image" Target="../media/image42.png"/><Relationship Id="rId4" Type="http://schemas.openxmlformats.org/officeDocument/2006/relationships/image" Target="../media/image43.png"/><Relationship Id="rId5" Type="http://schemas.openxmlformats.org/officeDocument/2006/relationships/image" Target="../media/image44.png"/><Relationship Id="rId6" Type="http://schemas.openxmlformats.org/officeDocument/2006/relationships/image" Target="../media/image45.png"/><Relationship Id="rId7" Type="http://schemas.openxmlformats.org/officeDocument/2006/relationships/image" Target="../media/image46.png"/><Relationship Id="rId8" Type="http://schemas.openxmlformats.org/officeDocument/2006/relationships/image" Target="../media/image47.png"/><Relationship Id="rId9" Type="http://schemas.openxmlformats.org/officeDocument/2006/relationships/image" Target="../media/image48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9.png"/><Relationship Id="rId3" Type="http://schemas.openxmlformats.org/officeDocument/2006/relationships/image" Target="../media/image50.png"/><Relationship Id="rId4" Type="http://schemas.openxmlformats.org/officeDocument/2006/relationships/image" Target="../media/image51.png"/><Relationship Id="rId5" Type="http://schemas.openxmlformats.org/officeDocument/2006/relationships/image" Target="../media/image52.png"/><Relationship Id="rId6" Type="http://schemas.openxmlformats.org/officeDocument/2006/relationships/image" Target="../media/image53.png"/><Relationship Id="rId7" Type="http://schemas.openxmlformats.org/officeDocument/2006/relationships/image" Target="../media/image54.png"/><Relationship Id="rId8" Type="http://schemas.openxmlformats.org/officeDocument/2006/relationships/image" Target="../media/image55.png"/><Relationship Id="rId9" Type="http://schemas.openxmlformats.org/officeDocument/2006/relationships/image" Target="../media/image56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7.png"/><Relationship Id="rId3" Type="http://schemas.openxmlformats.org/officeDocument/2006/relationships/image" Target="../media/image58.png"/><Relationship Id="rId4" Type="http://schemas.openxmlformats.org/officeDocument/2006/relationships/image" Target="../media/image59.png"/><Relationship Id="rId5" Type="http://schemas.openxmlformats.org/officeDocument/2006/relationships/image" Target="../media/image60.png"/><Relationship Id="rId6" Type="http://schemas.openxmlformats.org/officeDocument/2006/relationships/image" Target="../media/image61.png"/><Relationship Id="rId7" Type="http://schemas.openxmlformats.org/officeDocument/2006/relationships/image" Target="../media/image62.png"/><Relationship Id="rId8" Type="http://schemas.openxmlformats.org/officeDocument/2006/relationships/image" Target="../media/image63.png"/><Relationship Id="rId9" Type="http://schemas.openxmlformats.org/officeDocument/2006/relationships/image" Target="../media/image64.png"/><Relationship Id="rId10" Type="http://schemas.openxmlformats.org/officeDocument/2006/relationships/image" Target="../media/image65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6.png"/><Relationship Id="rId3" Type="http://schemas.openxmlformats.org/officeDocument/2006/relationships/image" Target="../media/image67.png"/><Relationship Id="rId4" Type="http://schemas.openxmlformats.org/officeDocument/2006/relationships/image" Target="../media/image68.png"/><Relationship Id="rId5" Type="http://schemas.openxmlformats.org/officeDocument/2006/relationships/image" Target="../media/image69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0.png"/><Relationship Id="rId3" Type="http://schemas.openxmlformats.org/officeDocument/2006/relationships/image" Target="../media/image71.png"/><Relationship Id="rId4" Type="http://schemas.openxmlformats.org/officeDocument/2006/relationships/image" Target="../media/image72.png"/><Relationship Id="rId5" Type="http://schemas.openxmlformats.org/officeDocument/2006/relationships/image" Target="../media/image73.png"/><Relationship Id="rId6" Type="http://schemas.openxmlformats.org/officeDocument/2006/relationships/image" Target="../media/image74.png"/><Relationship Id="rId7" Type="http://schemas.openxmlformats.org/officeDocument/2006/relationships/image" Target="../media/image75.png"/><Relationship Id="rId8" Type="http://schemas.openxmlformats.org/officeDocument/2006/relationships/image" Target="../media/image76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7.png"/><Relationship Id="rId3" Type="http://schemas.openxmlformats.org/officeDocument/2006/relationships/image" Target="../media/image78.png"/><Relationship Id="rId4" Type="http://schemas.openxmlformats.org/officeDocument/2006/relationships/image" Target="../media/image79.png"/><Relationship Id="rId5" Type="http://schemas.openxmlformats.org/officeDocument/2006/relationships/image" Target="../media/image80.png"/><Relationship Id="rId6" Type="http://schemas.openxmlformats.org/officeDocument/2006/relationships/image" Target="../media/image81.png"/><Relationship Id="rId7" Type="http://schemas.openxmlformats.org/officeDocument/2006/relationships/image" Target="../media/image82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3.png"/><Relationship Id="rId3" Type="http://schemas.openxmlformats.org/officeDocument/2006/relationships/image" Target="../media/image84.png"/><Relationship Id="rId4" Type="http://schemas.openxmlformats.org/officeDocument/2006/relationships/image" Target="../media/image85.png"/><Relationship Id="rId5" Type="http://schemas.openxmlformats.org/officeDocument/2006/relationships/image" Target="../media/image86.png"/><Relationship Id="rId6" Type="http://schemas.openxmlformats.org/officeDocument/2006/relationships/image" Target="../media/image87.png"/><Relationship Id="rId7" Type="http://schemas.openxmlformats.org/officeDocument/2006/relationships/image" Target="../media/image88.png"/><Relationship Id="rId8" Type="http://schemas.openxmlformats.org/officeDocument/2006/relationships/image" Target="../media/image89.png"/><Relationship Id="rId9" Type="http://schemas.openxmlformats.org/officeDocument/2006/relationships/image" Target="../media/image90.png"/><Relationship Id="rId10" Type="http://schemas.openxmlformats.org/officeDocument/2006/relationships/image" Target="../media/image91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2.png"/><Relationship Id="rId3" Type="http://schemas.openxmlformats.org/officeDocument/2006/relationships/image" Target="../media/image93.png"/><Relationship Id="rId4" Type="http://schemas.openxmlformats.org/officeDocument/2006/relationships/image" Target="../media/image94.png"/><Relationship Id="rId5" Type="http://schemas.openxmlformats.org/officeDocument/2006/relationships/image" Target="../media/image95.png"/><Relationship Id="rId6" Type="http://schemas.openxmlformats.org/officeDocument/2006/relationships/image" Target="../media/image96.png"/><Relationship Id="rId7" Type="http://schemas.openxmlformats.org/officeDocument/2006/relationships/image" Target="../media/image97.png"/><Relationship Id="rId8" Type="http://schemas.openxmlformats.org/officeDocument/2006/relationships/image" Target="../media/image98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9.png"/><Relationship Id="rId3" Type="http://schemas.openxmlformats.org/officeDocument/2006/relationships/image" Target="../media/image100.png"/><Relationship Id="rId4" Type="http://schemas.openxmlformats.org/officeDocument/2006/relationships/image" Target="../media/image101.png"/><Relationship Id="rId5" Type="http://schemas.openxmlformats.org/officeDocument/2006/relationships/image" Target="../media/image102.png"/><Relationship Id="rId6" Type="http://schemas.openxmlformats.org/officeDocument/2006/relationships/image" Target="../media/image103.png"/><Relationship Id="rId7" Type="http://schemas.openxmlformats.org/officeDocument/2006/relationships/image" Target="../media/image104.png"/><Relationship Id="rId8" Type="http://schemas.openxmlformats.org/officeDocument/2006/relationships/image" Target="../media/image105.png"/><Relationship Id="rId9" Type="http://schemas.openxmlformats.org/officeDocument/2006/relationships/image" Target="../media/image106.png"/><Relationship Id="rId10" Type="http://schemas.openxmlformats.org/officeDocument/2006/relationships/image" Target="../media/image107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8.png"/><Relationship Id="rId3" Type="http://schemas.openxmlformats.org/officeDocument/2006/relationships/image" Target="../media/image109.png"/><Relationship Id="rId4" Type="http://schemas.openxmlformats.org/officeDocument/2006/relationships/image" Target="../media/image110.png"/><Relationship Id="rId5" Type="http://schemas.openxmlformats.org/officeDocument/2006/relationships/image" Target="../media/image111.png"/><Relationship Id="rId6" Type="http://schemas.openxmlformats.org/officeDocument/2006/relationships/image" Target="../media/image112.png"/><Relationship Id="rId7" Type="http://schemas.openxmlformats.org/officeDocument/2006/relationships/image" Target="../media/image113.png"/><Relationship Id="rId8" Type="http://schemas.openxmlformats.org/officeDocument/2006/relationships/image" Target="../media/image114.png"/><Relationship Id="rId9" Type="http://schemas.openxmlformats.org/officeDocument/2006/relationships/image" Target="../media/image115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6.png"/><Relationship Id="rId3" Type="http://schemas.openxmlformats.org/officeDocument/2006/relationships/image" Target="../media/image117.png"/><Relationship Id="rId4" Type="http://schemas.openxmlformats.org/officeDocument/2006/relationships/image" Target="../media/image118.png"/><Relationship Id="rId5" Type="http://schemas.openxmlformats.org/officeDocument/2006/relationships/image" Target="../media/image119.png"/><Relationship Id="rId6" Type="http://schemas.openxmlformats.org/officeDocument/2006/relationships/image" Target="../media/image120.png"/><Relationship Id="rId7" Type="http://schemas.openxmlformats.org/officeDocument/2006/relationships/image" Target="../media/image121.pn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2.png"/><Relationship Id="rId3" Type="http://schemas.openxmlformats.org/officeDocument/2006/relationships/image" Target="../media/image123.png"/><Relationship Id="rId4" Type="http://schemas.openxmlformats.org/officeDocument/2006/relationships/image" Target="../media/image124.png"/><Relationship Id="rId5" Type="http://schemas.openxmlformats.org/officeDocument/2006/relationships/image" Target="../media/image125.png"/><Relationship Id="rId6" Type="http://schemas.openxmlformats.org/officeDocument/2006/relationships/image" Target="../media/image126.pn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7.png"/><Relationship Id="rId3" Type="http://schemas.openxmlformats.org/officeDocument/2006/relationships/image" Target="../media/image128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Relationship Id="rId11" Type="http://schemas.openxmlformats.org/officeDocument/2006/relationships/image" Target="../media/image13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image" Target="../media/image21.png"/><Relationship Id="rId7" Type="http://schemas.openxmlformats.org/officeDocument/2006/relationships/image" Target="../media/image22.png"/><Relationship Id="rId8" Type="http://schemas.openxmlformats.org/officeDocument/2006/relationships/image" Target="../media/image23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4.png"/><Relationship Id="rId3" Type="http://schemas.openxmlformats.org/officeDocument/2006/relationships/image" Target="../media/image25.png"/><Relationship Id="rId4" Type="http://schemas.openxmlformats.org/officeDocument/2006/relationships/image" Target="../media/image26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7.png"/><Relationship Id="rId3" Type="http://schemas.openxmlformats.org/officeDocument/2006/relationships/image" Target="../media/image28.png"/><Relationship Id="rId4" Type="http://schemas.openxmlformats.org/officeDocument/2006/relationships/image" Target="../media/image29.png"/><Relationship Id="rId5" Type="http://schemas.openxmlformats.org/officeDocument/2006/relationships/image" Target="../media/image30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1.png"/><Relationship Id="rId3" Type="http://schemas.openxmlformats.org/officeDocument/2006/relationships/image" Target="../media/image32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3.png"/><Relationship Id="rId3" Type="http://schemas.openxmlformats.org/officeDocument/2006/relationships/image" Target="../media/image34.png"/><Relationship Id="rId4" Type="http://schemas.openxmlformats.org/officeDocument/2006/relationships/image" Target="../media/image35.png"/><Relationship Id="rId5" Type="http://schemas.openxmlformats.org/officeDocument/2006/relationships/image" Target="../media/image36.png"/><Relationship Id="rId6" Type="http://schemas.openxmlformats.org/officeDocument/2006/relationships/image" Target="../media/image37.png"/><Relationship Id="rId7" Type="http://schemas.openxmlformats.org/officeDocument/2006/relationships/image" Target="../media/image38.png"/><Relationship Id="rId8" Type="http://schemas.openxmlformats.org/officeDocument/2006/relationships/image" Target="../media/image39.png"/><Relationship Id="rId9" Type="http://schemas.openxmlformats.org/officeDocument/2006/relationships/image" Target="../media/image40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3225"/>
            <a:ext cx="3555365" cy="46735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254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8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>
              <a:latin typeface="Times New Roman"/>
              <a:cs typeface="Times New Roman"/>
            </a:endParaRPr>
          </a:p>
          <a:p>
            <a:pPr marL="29209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Comparison of Eqs. (9.16) and (9.18) shows that, at constant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-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30" i="1">
                <a:solidFill>
                  <a:srgbClr val="010202"/>
                </a:solidFill>
                <a:latin typeface="Times New Roman"/>
                <a:cs typeface="Times New Roman"/>
              </a:rPr>
              <a:t>P,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1490344"/>
            <a:ext cx="68580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or,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generally,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373" y="1884045"/>
            <a:ext cx="4610100" cy="8001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(9.19)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 marR="18415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Division of Eq. (9.19) by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total number of moles of all the components of the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solution,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50255" y="5747283"/>
            <a:ext cx="2089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nd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71006" y="5776874"/>
            <a:ext cx="35712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are,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respectively,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partial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molar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Gibbs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free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energies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50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</a:t>
            </a:r>
            <a:r>
              <a:rPr dirty="0" sz="1000" spc="70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9049" y="5882119"/>
            <a:ext cx="4649470" cy="424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>
              <a:lnSpc>
                <a:spcPct val="1309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solution. Dividing both sides of Eq. (9.21) by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+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gives the molar Gibbs free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the solution as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21809" y="6624129"/>
            <a:ext cx="3327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(9.22)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7005153"/>
            <a:ext cx="126428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differentiation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21859" y="7449653"/>
            <a:ext cx="3327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(9.23)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835683" y="1103312"/>
            <a:ext cx="1857375" cy="190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503895" y="7488237"/>
            <a:ext cx="2419350" cy="1619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844141" y="6621462"/>
            <a:ext cx="1409699" cy="2190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72122" y="5762877"/>
            <a:ext cx="3359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where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44867" y="5756528"/>
            <a:ext cx="161925" cy="1619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277302" y="5769228"/>
            <a:ext cx="171450" cy="1714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943633" y="5415495"/>
            <a:ext cx="1447800" cy="2095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115604" y="3097745"/>
            <a:ext cx="971550" cy="33337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444373" y="3095623"/>
            <a:ext cx="4610100" cy="24752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24053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(9.20)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Eqs. (9.19) and (9.20) are equivalent expressions of the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Gibbs-Duhem</a:t>
            </a:r>
            <a:r>
              <a:rPr dirty="0" sz="1000" spc="-2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equation.</a:t>
            </a:r>
            <a:endParaRPr sz="1000">
              <a:latin typeface="Times New Roman"/>
              <a:cs typeface="Times New Roman"/>
            </a:endParaRPr>
          </a:p>
          <a:p>
            <a:pPr marL="337185" marR="341630" indent="24765">
              <a:lnSpc>
                <a:spcPct val="253600"/>
              </a:lnSpc>
              <a:spcBef>
                <a:spcPts val="575"/>
              </a:spcBef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9.5</a:t>
            </a:r>
            <a:r>
              <a:rPr dirty="0" sz="1000" spc="-10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-10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GIBBS</a:t>
            </a:r>
            <a:r>
              <a:rPr dirty="0" sz="1000" spc="-10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FREE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ENERGY</a:t>
            </a:r>
            <a:r>
              <a:rPr dirty="0" sz="1000" spc="-50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-45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 b="1">
                <a:solidFill>
                  <a:srgbClr val="010202"/>
                </a:solidFill>
                <a:latin typeface="Times New Roman"/>
                <a:cs typeface="Times New Roman"/>
              </a:rPr>
              <a:t>FORMATION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-45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-65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SOLUTION  The Molar Gibbs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Free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Energy of a Solution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the Partial Molar</a:t>
            </a:r>
            <a:r>
              <a:rPr dirty="0" sz="1000" spc="-114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Gibbs</a:t>
            </a:r>
            <a:endParaRPr sz="1000">
              <a:latin typeface="Times New Roman"/>
              <a:cs typeface="Times New Roman"/>
            </a:endParaRPr>
          </a:p>
          <a:p>
            <a:pPr algn="ctr" marR="4445">
              <a:lnSpc>
                <a:spcPct val="100000"/>
              </a:lnSpc>
              <a:spcBef>
                <a:spcPts val="45"/>
              </a:spcBef>
            </a:pPr>
            <a:r>
              <a:rPr dirty="0" sz="1000" spc="-10" b="1">
                <a:solidFill>
                  <a:srgbClr val="010202"/>
                </a:solidFill>
                <a:latin typeface="Times New Roman"/>
                <a:cs typeface="Times New Roman"/>
              </a:rPr>
              <a:t>Free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Energies of the Components of the</a:t>
            </a:r>
            <a:r>
              <a:rPr dirty="0" sz="1000" spc="-15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Solution</a:t>
            </a:r>
            <a:endParaRPr sz="1000">
              <a:latin typeface="Times New Roman"/>
              <a:cs typeface="Times New Roman"/>
            </a:endParaRPr>
          </a:p>
          <a:p>
            <a:pPr marL="12700" marR="16510">
              <a:lnSpc>
                <a:spcPct val="100000"/>
              </a:lnSpc>
              <a:spcBef>
                <a:spcPts val="62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 terms of the Gibbs free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(as an extensive thermodynamic property), Eq. (9.17),  for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binary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A–B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solution at fixed temperature and pressure,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4290060">
              <a:lnSpc>
                <a:spcPct val="100000"/>
              </a:lnSpc>
              <a:spcBef>
                <a:spcPts val="835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(9.21)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064283" y="1853145"/>
            <a:ext cx="952500" cy="33337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76053" y="403223"/>
            <a:ext cx="1666239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The Behavior of Solutions</a:t>
            </a:r>
            <a:r>
              <a:rPr dirty="0" sz="1000" spc="15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255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776605"/>
            <a:ext cx="236220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100"/>
              </a:spcBef>
            </a:pP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However,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as the Gibbs-Duhem equation</a:t>
            </a:r>
            <a:r>
              <a:rPr dirty="0" sz="1000" spc="-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gives  becomes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44482" y="697230"/>
            <a:ext cx="1600200" cy="209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441507" y="776605"/>
            <a:ext cx="60071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, Eq.</a:t>
            </a:r>
            <a:r>
              <a:rPr dirty="0" sz="1000" spc="-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(9.23)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689100" y="1281430"/>
            <a:ext cx="1685925" cy="2095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721859" y="1398905"/>
            <a:ext cx="3327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(9.24)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1868804"/>
            <a:ext cx="13144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or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912937" y="2230754"/>
            <a:ext cx="1228725" cy="4191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721859" y="2338704"/>
            <a:ext cx="3327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(9.25)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4500" y="2880995"/>
            <a:ext cx="6794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08952" y="2887345"/>
            <a:ext cx="695325" cy="1238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175702" y="2880995"/>
            <a:ext cx="3367404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, and hence 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dX</a:t>
            </a:r>
            <a:r>
              <a:rPr dirty="0" baseline="-33333" sz="1125" spc="7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=–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dX</a:t>
            </a:r>
            <a:r>
              <a:rPr dirty="0" baseline="-33333" sz="1125" spc="7" i="1">
                <a:solidFill>
                  <a:srgbClr val="010202"/>
                </a:solidFill>
                <a:latin typeface="Times New Roman"/>
                <a:cs typeface="Times New Roman"/>
              </a:rPr>
              <a:t>B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).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Multiplication of Eq. (9.25) by 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X</a:t>
            </a:r>
            <a:r>
              <a:rPr dirty="0" baseline="-33333" sz="1125" spc="7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831975" y="3280574"/>
            <a:ext cx="1390650" cy="3333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4721859" y="3398049"/>
            <a:ext cx="3327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(9.26)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4500" y="3867948"/>
            <a:ext cx="224028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addition of Eqs. (9.26) and (9.22)</a:t>
            </a:r>
            <a:r>
              <a:rPr dirty="0" sz="1000" spc="-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720214" y="4220374"/>
            <a:ext cx="1581150" cy="3238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4690579" y="4337849"/>
            <a:ext cx="38862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(9.27a)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4461" y="4807749"/>
            <a:ext cx="13144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or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865312" y="5169699"/>
            <a:ext cx="1333500" cy="4191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444500" y="5791351"/>
            <a:ext cx="49847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Similarly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850072" y="6153302"/>
            <a:ext cx="1323975" cy="4191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444500" y="6261251"/>
            <a:ext cx="4635500" cy="843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(9.27b)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50">
              <a:latin typeface="Times New Roman"/>
              <a:cs typeface="Times New Roman"/>
            </a:endParaRPr>
          </a:p>
          <a:p>
            <a:pPr algn="r" marL="12700" marR="19685">
              <a:lnSpc>
                <a:spcPct val="100000"/>
              </a:lnSpc>
            </a:pP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These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expressions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relate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dependence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on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composition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partial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molar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Gibbs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free</a:t>
            </a:r>
            <a:r>
              <a:rPr dirty="0" sz="1000" spc="-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ener-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gies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components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binary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solution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molar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Gibbs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free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energy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-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solution.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3636" y="403225"/>
            <a:ext cx="4700270" cy="3025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256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7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L="210185">
              <a:lnSpc>
                <a:spcPct val="100000"/>
              </a:lnSpc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The Change in Gibbs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Free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Energy Due to the</a:t>
            </a:r>
            <a:r>
              <a:rPr dirty="0" sz="1000" spc="-25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Formation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1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pure</a:t>
            </a:r>
            <a:r>
              <a:rPr dirty="0" sz="1000" spc="1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component</a:t>
            </a:r>
            <a:r>
              <a:rPr dirty="0" sz="1000" spc="1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i,</a:t>
            </a:r>
            <a:r>
              <a:rPr dirty="0" sz="1000" spc="15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occurring</a:t>
            </a:r>
            <a:r>
              <a:rPr dirty="0" sz="1000" spc="1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r>
              <a:rPr dirty="0" sz="1000" spc="1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1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condensed</a:t>
            </a:r>
            <a:r>
              <a:rPr dirty="0" sz="1000" spc="1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state</a:t>
            </a:r>
            <a:r>
              <a:rPr dirty="0" sz="1000" spc="1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</a:t>
            </a:r>
            <a:r>
              <a:rPr dirty="0" sz="1000" spc="1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1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temperature</a:t>
            </a:r>
            <a:r>
              <a:rPr dirty="0" sz="1000" spc="1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40" i="1">
                <a:solidFill>
                  <a:srgbClr val="010202"/>
                </a:solidFill>
                <a:latin typeface="Times New Roman"/>
                <a:cs typeface="Times New Roman"/>
              </a:rPr>
              <a:t>T,</a:t>
            </a:r>
            <a:r>
              <a:rPr dirty="0" sz="1000" spc="160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exerts</a:t>
            </a:r>
            <a:r>
              <a:rPr dirty="0" sz="1000" spc="1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</a:t>
            </a:r>
            <a:endParaRPr sz="1000">
              <a:latin typeface="Times New Roman"/>
              <a:cs typeface="Times New Roman"/>
            </a:endParaRPr>
          </a:p>
          <a:p>
            <a:pPr marL="63500" marR="55880">
              <a:lnSpc>
                <a:spcPts val="1170"/>
              </a:lnSpc>
              <a:spcBef>
                <a:spcPts val="365"/>
              </a:spcBef>
              <a:tabLst>
                <a:tab pos="1717675" algn="l"/>
              </a:tabLst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equilibrium 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vapor 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pressure	</a:t>
            </a:r>
            <a:r>
              <a:rPr dirty="0" baseline="2777" sz="1500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baseline="2777" sz="1500" spc="-7">
                <a:solidFill>
                  <a:srgbClr val="010202"/>
                </a:solidFill>
                <a:latin typeface="Times New Roman"/>
                <a:cs typeface="Times New Roman"/>
              </a:rPr>
              <a:t>and when occurring in </a:t>
            </a:r>
            <a:r>
              <a:rPr dirty="0" baseline="2777" sz="15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baseline="2777" sz="1500" spc="-7">
                <a:solidFill>
                  <a:srgbClr val="010202"/>
                </a:solidFill>
                <a:latin typeface="Times New Roman"/>
                <a:cs typeface="Times New Roman"/>
              </a:rPr>
              <a:t>condensed solution at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temperature 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40" i="1">
                <a:solidFill>
                  <a:srgbClr val="010202"/>
                </a:solidFill>
                <a:latin typeface="Times New Roman"/>
                <a:cs typeface="Times New Roman"/>
              </a:rPr>
              <a:t>T,  </a:t>
            </a:r>
            <a:r>
              <a:rPr dirty="0" sz="1000" spc="-2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it 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exerts 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1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lower 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equilibrium 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pressure 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i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. </a:t>
            </a:r>
            <a:r>
              <a:rPr dirty="0" sz="1000" spc="1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Consider 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1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following</a:t>
            </a:r>
            <a:endParaRPr sz="100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  <a:spcBef>
                <a:spcPts val="33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isothermal three-step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process: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850">
              <a:latin typeface="Times New Roman"/>
              <a:cs typeface="Times New Roman"/>
            </a:endParaRPr>
          </a:p>
          <a:p>
            <a:pPr marL="187325" indent="-120650">
              <a:lnSpc>
                <a:spcPct val="100000"/>
              </a:lnSpc>
              <a:buAutoNum type="alphaLcPeriod"/>
              <a:tabLst>
                <a:tab pos="187960" algn="l"/>
              </a:tabLst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evaporation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 of pure condensed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to vapor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 the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pressure</a:t>
            </a:r>
            <a:endParaRPr sz="1000">
              <a:latin typeface="Times New Roman"/>
              <a:cs typeface="Times New Roman"/>
            </a:endParaRPr>
          </a:p>
          <a:p>
            <a:pPr marL="203200" indent="-127635">
              <a:lnSpc>
                <a:spcPct val="100000"/>
              </a:lnSpc>
              <a:spcBef>
                <a:spcPts val="430"/>
              </a:spcBef>
              <a:buAutoNum type="alphaLcPeriod"/>
              <a:tabLst>
                <a:tab pos="203835" algn="l"/>
                <a:tab pos="3100070" algn="l"/>
              </a:tabLst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 decrease in the pressure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 of vapor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from	</a:t>
            </a:r>
            <a:r>
              <a:rPr dirty="0" baseline="2777" sz="1500" spc="-7">
                <a:solidFill>
                  <a:srgbClr val="010202"/>
                </a:solidFill>
                <a:latin typeface="Times New Roman"/>
                <a:cs typeface="Times New Roman"/>
              </a:rPr>
              <a:t>to</a:t>
            </a:r>
            <a:r>
              <a:rPr dirty="0" baseline="2777" sz="15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baseline="2777" sz="1500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baseline="-29629" sz="1125" i="1">
                <a:solidFill>
                  <a:srgbClr val="010202"/>
                </a:solidFill>
                <a:latin typeface="Times New Roman"/>
                <a:cs typeface="Times New Roman"/>
              </a:rPr>
              <a:t>i</a:t>
            </a:r>
            <a:endParaRPr baseline="-29629" sz="1125">
              <a:latin typeface="Times New Roman"/>
              <a:cs typeface="Times New Roman"/>
            </a:endParaRPr>
          </a:p>
          <a:p>
            <a:pPr marL="195580" indent="-120014">
              <a:lnSpc>
                <a:spcPct val="100000"/>
              </a:lnSpc>
              <a:spcBef>
                <a:spcPts val="75"/>
              </a:spcBef>
              <a:buAutoNum type="alphaLcPeriod"/>
              <a:tabLst>
                <a:tab pos="196215" algn="l"/>
              </a:tabLst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condensation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 of vapor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from the pressure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to the condensed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solution</a:t>
            </a:r>
            <a:endParaRPr sz="1000">
              <a:latin typeface="Times New Roman"/>
              <a:cs typeface="Times New Roman"/>
            </a:endParaRPr>
          </a:p>
          <a:p>
            <a:pPr marL="63500" marR="55880">
              <a:lnSpc>
                <a:spcPct val="100000"/>
              </a:lnSpc>
              <a:spcBef>
                <a:spcPts val="969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difference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between the molar Gibbs free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the solution and 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molar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Gibbs free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pure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given by the sum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G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(a)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+O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G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(b)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+O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G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(c)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.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However,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as </a:t>
            </a:r>
            <a:r>
              <a:rPr dirty="0" sz="1000" spc="1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steps</a:t>
            </a:r>
            <a:endParaRPr sz="1000">
              <a:latin typeface="Times New Roman"/>
              <a:cs typeface="Times New Roman"/>
            </a:endParaRPr>
          </a:p>
          <a:p>
            <a:pPr marL="63500" indent="-635">
              <a:lnSpc>
                <a:spcPct val="100000"/>
              </a:lnSpc>
              <a:spcBef>
                <a:spcPts val="370"/>
              </a:spcBef>
            </a:pP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(a)</a:t>
            </a:r>
            <a:r>
              <a:rPr dirty="0" sz="1000" spc="90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(c)</a:t>
            </a:r>
            <a:r>
              <a:rPr dirty="0" sz="1000" spc="90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are</a:t>
            </a:r>
            <a:r>
              <a:rPr dirty="0" sz="10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processes</a:t>
            </a:r>
            <a:r>
              <a:rPr dirty="0" sz="10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conducted</a:t>
            </a:r>
            <a:r>
              <a:rPr dirty="0" sz="10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</a:t>
            </a:r>
            <a:r>
              <a:rPr dirty="0" sz="10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equilibrium,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G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(a)</a:t>
            </a:r>
            <a:r>
              <a:rPr dirty="0" baseline="-33333" sz="1125" spc="22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G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(c)</a:t>
            </a:r>
            <a:r>
              <a:rPr dirty="0" baseline="-33333" sz="1125" spc="232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are</a:t>
            </a:r>
            <a:r>
              <a:rPr dirty="0" sz="10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both</a:t>
            </a:r>
            <a:r>
              <a:rPr dirty="0" sz="10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zero.</a:t>
            </a:r>
            <a:r>
              <a:rPr dirty="0" sz="10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  <a:p>
            <a:pPr marL="63500" marR="55880">
              <a:lnSpc>
                <a:spcPct val="100000"/>
              </a:lnSpc>
              <a:spcBef>
                <a:spcPts val="37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overall change in Gibbs free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which accompanies the isothermal three-step process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thus O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G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(b)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which, from Eq. (8.9), is given</a:t>
            </a:r>
            <a:r>
              <a:rPr dirty="0" sz="1000" spc="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93875" y="3596322"/>
            <a:ext cx="1466850" cy="4476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00" y="4208462"/>
            <a:ext cx="219773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and, from Eq. (9.12), this can be written</a:t>
            </a:r>
            <a:r>
              <a:rPr dirty="0" sz="1000" spc="-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7241057"/>
            <a:ext cx="2089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55687" y="7542682"/>
            <a:ext cx="2943225" cy="1714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130300" y="7015695"/>
            <a:ext cx="2895600" cy="1333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695970" y="5997308"/>
            <a:ext cx="1571625" cy="1619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93675" y="4836985"/>
            <a:ext cx="4725670" cy="20205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76200" marR="68580">
              <a:lnSpc>
                <a:spcPct val="1309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But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G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(in solution) is simply the partial molar Gibbs free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the solution,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G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(pure) is the molar Gibbs free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pure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. 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difference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between the two is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change in the Gibbs free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accompanying the solution of 1 mole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 the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solution.</a:t>
            </a:r>
            <a:endParaRPr sz="1000">
              <a:latin typeface="Times New Roman"/>
              <a:cs typeface="Times New Roman"/>
            </a:endParaRPr>
          </a:p>
          <a:p>
            <a:pPr algn="just" marL="63500" marR="104139" indent="12065">
              <a:lnSpc>
                <a:spcPct val="105600"/>
              </a:lnSpc>
              <a:spcBef>
                <a:spcPts val="490"/>
              </a:spcBef>
            </a:pPr>
            <a:r>
              <a:rPr dirty="0" baseline="2777" sz="1500">
                <a:solidFill>
                  <a:srgbClr val="010202"/>
                </a:solidFill>
                <a:latin typeface="Times New Roman"/>
                <a:cs typeface="Times New Roman"/>
              </a:rPr>
              <a:t>This quantity is designated as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partial molar Gibbs free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the solution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Times New Roman"/>
              <a:cs typeface="Times New Roman"/>
            </a:endParaRPr>
          </a:p>
          <a:p>
            <a:pPr algn="r" marR="114935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(9.28)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Times New Roman"/>
              <a:cs typeface="Times New Roman"/>
            </a:endParaRPr>
          </a:p>
          <a:p>
            <a:pPr algn="just" marL="63500" marR="80010">
              <a:lnSpc>
                <a:spcPct val="1309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If 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baseline="-33333" sz="1125" spc="7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moles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baseline="-33333" sz="1125" spc="7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moles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are mixed to form a solution at constant temperature  and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pressure,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024062" y="5518683"/>
            <a:ext cx="295275" cy="1809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36166" y="4636554"/>
            <a:ext cx="2524124" cy="142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272370" y="2129370"/>
            <a:ext cx="1524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271429" y="1926170"/>
            <a:ext cx="152400" cy="1524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943100" y="1274229"/>
            <a:ext cx="152400" cy="1524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9100" y="403223"/>
            <a:ext cx="4648835" cy="6019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69260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The Behavior of Solutions</a:t>
            </a:r>
            <a:r>
              <a:rPr dirty="0" sz="1000" spc="16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257</a:t>
            </a:r>
            <a:endParaRPr sz="1000">
              <a:latin typeface="Times New Roman"/>
              <a:cs typeface="Times New Roman"/>
            </a:endParaRPr>
          </a:p>
          <a:p>
            <a:pPr marL="38100" marR="59055">
              <a:lnSpc>
                <a:spcPct val="100000"/>
              </a:lnSpc>
              <a:spcBef>
                <a:spcPts val="935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change in the Gibbs free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caused by the mixing process, 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sz="1000" spc="-45" i="1">
                <a:solidFill>
                  <a:srgbClr val="010202"/>
                </a:solidFill>
                <a:latin typeface="Times New Roman"/>
                <a:cs typeface="Times New Roman"/>
              </a:rPr>
              <a:t>G</a:t>
            </a:r>
            <a:r>
              <a:rPr dirty="0" sz="1000" spc="-45" i="1">
                <a:solidFill>
                  <a:srgbClr val="010202"/>
                </a:solidFill>
                <a:latin typeface="Symbol"/>
                <a:cs typeface="Symbol"/>
              </a:rPr>
              <a:t></a:t>
            </a:r>
            <a:r>
              <a:rPr dirty="0" baseline="33333" sz="1125" spc="-67" i="1">
                <a:solidFill>
                  <a:srgbClr val="010202"/>
                </a:solidFill>
                <a:latin typeface="Times New Roman"/>
                <a:cs typeface="Times New Roman"/>
              </a:rPr>
              <a:t>M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referred to as  the integral Gibbs free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mixing, is the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difference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between these quantities,</a:t>
            </a:r>
            <a:r>
              <a:rPr dirty="0" sz="1000" spc="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i.e.,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84287" y="1179359"/>
            <a:ext cx="2486025" cy="37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57262" y="1788325"/>
            <a:ext cx="3571875" cy="31527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751012" y="5915177"/>
            <a:ext cx="1552575" cy="1714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44512" y="5143651"/>
            <a:ext cx="4567555" cy="86360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marL="903605" marR="534035" indent="-457200">
              <a:lnSpc>
                <a:spcPts val="1100"/>
              </a:lnSpc>
              <a:spcBef>
                <a:spcPts val="219"/>
              </a:spcBef>
            </a:pP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Figure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9.5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variation, with composition, of the molar Gibbs free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formation of a binary</a:t>
            </a:r>
            <a:r>
              <a:rPr dirty="0" sz="1000" spc="-1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solution.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Substitution from Eq. (9.28)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  <a:spcBef>
                <a:spcPts val="8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(9.29)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461" y="6502551"/>
            <a:ext cx="13144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or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608137" y="6854977"/>
            <a:ext cx="1838325" cy="1619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721859" y="6972452"/>
            <a:ext cx="3327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(9.30)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3225"/>
            <a:ext cx="3491865" cy="46100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258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8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5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 of solution, Eqs. (9.29) and (9.30),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respectively,</a:t>
            </a:r>
            <a:r>
              <a:rPr dirty="0" sz="1000" spc="-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become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96459" y="995680"/>
            <a:ext cx="3327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(9.31)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1275080"/>
            <a:ext cx="2089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03375" y="1627504"/>
            <a:ext cx="1847850" cy="1619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772602" y="3216757"/>
            <a:ext cx="1476375" cy="3524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78635" y="4156557"/>
            <a:ext cx="1457325" cy="3524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42900" y="1744979"/>
            <a:ext cx="4762500" cy="31769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812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(9.32)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Times New Roman"/>
              <a:cs typeface="Times New Roman"/>
            </a:endParaRPr>
          </a:p>
          <a:p>
            <a:pPr marL="11430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variation of 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G</a:t>
            </a:r>
            <a:r>
              <a:rPr dirty="0" baseline="33333" sz="1125" spc="7" i="1">
                <a:solidFill>
                  <a:srgbClr val="010202"/>
                </a:solidFill>
                <a:latin typeface="Times New Roman"/>
                <a:cs typeface="Times New Roman"/>
              </a:rPr>
              <a:t>M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with composition, given by Eq. (9.32), is shown in Fig.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9.5.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 algn="ctr" marL="38735">
              <a:lnSpc>
                <a:spcPct val="100000"/>
              </a:lnSpc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The Method of </a:t>
            </a:r>
            <a:r>
              <a:rPr dirty="0" sz="1000" spc="-10" b="1">
                <a:solidFill>
                  <a:srgbClr val="010202"/>
                </a:solidFill>
                <a:latin typeface="Times New Roman"/>
                <a:cs typeface="Times New Roman"/>
              </a:rPr>
              <a:t>Tangential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Intercepts</a:t>
            </a:r>
            <a:endParaRPr sz="1000">
              <a:latin typeface="Times New Roman"/>
              <a:cs typeface="Times New Roman"/>
            </a:endParaRPr>
          </a:p>
          <a:p>
            <a:pPr marL="113664">
              <a:lnSpc>
                <a:spcPct val="100000"/>
              </a:lnSpc>
              <a:spcBef>
                <a:spcPts val="62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 terms of the solution properties, Eqs. (9.27a) and (9.27b) can be written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50">
              <a:latin typeface="Times New Roman"/>
              <a:cs typeface="Times New Roman"/>
            </a:endParaRPr>
          </a:p>
          <a:p>
            <a:pPr algn="r" marR="81280">
              <a:lnSpc>
                <a:spcPct val="100000"/>
              </a:lnSpc>
              <a:spcBef>
                <a:spcPts val="5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(9.33a)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50">
              <a:latin typeface="Times New Roman"/>
              <a:cs typeface="Times New Roman"/>
            </a:endParaRPr>
          </a:p>
          <a:p>
            <a:pPr marL="113664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50">
              <a:latin typeface="Times New Roman"/>
              <a:cs typeface="Times New Roman"/>
            </a:endParaRPr>
          </a:p>
          <a:p>
            <a:pPr algn="r" marR="81915">
              <a:lnSpc>
                <a:spcPct val="100000"/>
              </a:lnSpc>
              <a:spcBef>
                <a:spcPts val="5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(9.33b)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50">
              <a:latin typeface="Times New Roman"/>
              <a:cs typeface="Times New Roman"/>
            </a:endParaRPr>
          </a:p>
          <a:p>
            <a:pPr marL="11430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Consider the composition 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X</a:t>
            </a:r>
            <a:r>
              <a:rPr dirty="0" baseline="-33333" sz="1125" spc="7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(the point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p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 Fig. 9.5). At</a:t>
            </a:r>
            <a:r>
              <a:rPr dirty="0" sz="1000" spc="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X</a:t>
            </a:r>
            <a:r>
              <a:rPr dirty="0" baseline="-33333" sz="1125" spc="7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endParaRPr baseline="-33333" sz="1125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141537" y="5143500"/>
            <a:ext cx="781050" cy="4286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44500" y="6682105"/>
            <a:ext cx="93218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From Eq.</a:t>
            </a:r>
            <a:r>
              <a:rPr dirty="0" sz="1000" spc="-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(9.33a),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806575" y="1017587"/>
            <a:ext cx="1504950" cy="1714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16280" y="5765291"/>
            <a:ext cx="3794760" cy="7040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252219" y="7046086"/>
            <a:ext cx="2487168" cy="44437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76053" y="403223"/>
            <a:ext cx="1666239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The Behavior of Solutions</a:t>
            </a:r>
            <a:r>
              <a:rPr dirty="0" sz="1000" spc="15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259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716280"/>
            <a:ext cx="14916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Similarly,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 the</a:t>
            </a:r>
            <a:r>
              <a:rPr dirty="0" sz="1000" spc="-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composition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32304" y="675005"/>
            <a:ext cx="2505074" cy="1714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434204" y="716280"/>
            <a:ext cx="5715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868680"/>
            <a:ext cx="4603115" cy="1097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7000">
              <a:lnSpc>
                <a:spcPct val="100000"/>
              </a:lnSpc>
              <a:spcBef>
                <a:spcPts val="100"/>
              </a:spcBef>
            </a:pP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method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tangential intercepts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can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be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used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to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obtain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partial molar values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any 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extensive</a:t>
            </a:r>
            <a:r>
              <a:rPr dirty="0" sz="1000" spc="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property</a:t>
            </a:r>
            <a:r>
              <a:rPr dirty="0" sz="1000" spc="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from</a:t>
            </a:r>
            <a:r>
              <a:rPr dirty="0" sz="1000" spc="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variation,</a:t>
            </a:r>
            <a:r>
              <a:rPr dirty="0" sz="1000" spc="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with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composition,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integral</a:t>
            </a:r>
            <a:r>
              <a:rPr dirty="0" sz="1000" spc="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value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property.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9.6 THE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PROPERTIES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 spc="-15" b="1">
                <a:solidFill>
                  <a:srgbClr val="010202"/>
                </a:solidFill>
                <a:latin typeface="Times New Roman"/>
                <a:cs typeface="Times New Roman"/>
              </a:rPr>
              <a:t>RAOULTIAN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IDEAL</a:t>
            </a:r>
            <a:r>
              <a:rPr dirty="0" sz="1000" spc="-85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SOLUTIONS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components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Raoultian ideal solution obey the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relation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65362" y="2302827"/>
            <a:ext cx="533400" cy="1619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2667317"/>
            <a:ext cx="327660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hence, for an ideal binary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A–B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solution, Eq. (9.32)</a:t>
            </a:r>
            <a:r>
              <a:rPr dirty="0" sz="1000" spc="-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becomes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546225" y="3019742"/>
            <a:ext cx="1962150" cy="1619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683759" y="3022917"/>
            <a:ext cx="3327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(9.34)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4500" y="3607117"/>
            <a:ext cx="25146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with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50950" y="3959542"/>
            <a:ext cx="2552700" cy="1619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893887" y="4981257"/>
            <a:ext cx="1276350" cy="49529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44500" y="4324032"/>
            <a:ext cx="4598035" cy="9525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 discussed in Chap. 8, the general thermodynamic relationships between the state  properties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system are applicable to the partial molar properties of the components of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system. Thus, for the species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occurring in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solution,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50">
              <a:latin typeface="Times New Roman"/>
              <a:cs typeface="Times New Roman"/>
            </a:endParaRPr>
          </a:p>
          <a:p>
            <a:pPr algn="r" marR="18415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(9.35)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4500" y="5679121"/>
            <a:ext cx="74485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and, for pure</a:t>
            </a:r>
            <a:r>
              <a:rPr dirty="0" sz="1000" spc="-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855787" y="6031547"/>
            <a:ext cx="1352550" cy="4762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4696459" y="6149021"/>
            <a:ext cx="3327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(9.36)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3225"/>
            <a:ext cx="4408170" cy="7499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260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7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50">
              <a:latin typeface="Times New Roman"/>
              <a:cs typeface="Times New Roman"/>
            </a:endParaRPr>
          </a:p>
          <a:p>
            <a:pPr marL="405765">
              <a:lnSpc>
                <a:spcPct val="100000"/>
              </a:lnSpc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The Change in </a:t>
            </a:r>
            <a:r>
              <a:rPr dirty="0" sz="1000" spc="-20" b="1">
                <a:solidFill>
                  <a:srgbClr val="010202"/>
                </a:solidFill>
                <a:latin typeface="Times New Roman"/>
                <a:cs typeface="Times New Roman"/>
              </a:rPr>
              <a:t>Volume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Accompanying the Formation of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an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Ideal</a:t>
            </a:r>
            <a:r>
              <a:rPr dirty="0" sz="1000" spc="-40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Solution</a:t>
            </a:r>
            <a:endParaRPr sz="1000">
              <a:latin typeface="Times New Roman"/>
              <a:cs typeface="Times New Roman"/>
            </a:endParaRPr>
          </a:p>
          <a:p>
            <a:pPr marL="114300">
              <a:lnSpc>
                <a:spcPct val="100000"/>
              </a:lnSpc>
              <a:spcBef>
                <a:spcPts val="62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Subtraction of Eq. (9.36) from Eq. (9.35)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2109470"/>
            <a:ext cx="13144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or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9100" y="4199472"/>
            <a:ext cx="4648835" cy="48704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just" marL="38100" marR="30480" indent="-635">
              <a:lnSpc>
                <a:spcPct val="100000"/>
              </a:lnSpc>
              <a:spcBef>
                <a:spcPts val="13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change in volume due to mixing,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sz="1000" spc="-25" i="1">
                <a:solidFill>
                  <a:srgbClr val="010202"/>
                </a:solidFill>
                <a:latin typeface="Times New Roman"/>
                <a:cs typeface="Times New Roman"/>
              </a:rPr>
              <a:t>V</a:t>
            </a:r>
            <a:r>
              <a:rPr dirty="0" sz="1000" spc="-25" i="1">
                <a:solidFill>
                  <a:srgbClr val="010202"/>
                </a:solidFill>
                <a:latin typeface="Symbol"/>
                <a:cs typeface="Symbol"/>
              </a:rPr>
              <a:t></a:t>
            </a:r>
            <a:r>
              <a:rPr dirty="0" baseline="33333" sz="1125" spc="-37" i="1">
                <a:solidFill>
                  <a:srgbClr val="010202"/>
                </a:solidFill>
                <a:latin typeface="Times New Roman"/>
                <a:cs typeface="Times New Roman"/>
              </a:rPr>
              <a:t>M</a:t>
            </a:r>
            <a:r>
              <a:rPr dirty="0" sz="1000" spc="-25" i="1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the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difference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between the volumes of the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components in the solution and the volumes of the pure components, i.e., for a binary 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A–B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solution containing 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baseline="-33333" sz="1125" spc="7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moles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baseline="-33333" sz="1125" spc="7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moles of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17625" y="5009362"/>
            <a:ext cx="2419350" cy="5524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816100" y="1517650"/>
            <a:ext cx="1866900" cy="3905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93026" y="7536650"/>
            <a:ext cx="190500" cy="1619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49439" y="7536650"/>
            <a:ext cx="180975" cy="1619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53729" y="6579387"/>
            <a:ext cx="828675" cy="18097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44500" y="5958038"/>
            <a:ext cx="4598670" cy="1788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715">
              <a:lnSpc>
                <a:spcPct val="100000"/>
              </a:lnSpc>
              <a:spcBef>
                <a:spcPts val="100"/>
              </a:spcBef>
              <a:tabLst>
                <a:tab pos="1912620" algn="l"/>
              </a:tabLst>
            </a:pPr>
            <a:r>
              <a:rPr dirty="0" baseline="5555" sz="1500" spc="-7">
                <a:solidFill>
                  <a:srgbClr val="010202"/>
                </a:solidFill>
                <a:latin typeface="Times New Roman"/>
                <a:cs typeface="Times New Roman"/>
              </a:rPr>
              <a:t>For  </a:t>
            </a:r>
            <a:r>
              <a:rPr dirty="0" baseline="5555" sz="1500">
                <a:solidFill>
                  <a:srgbClr val="010202"/>
                </a:solidFill>
                <a:latin typeface="Times New Roman"/>
                <a:cs typeface="Times New Roman"/>
              </a:rPr>
              <a:t>an </a:t>
            </a:r>
            <a:r>
              <a:rPr dirty="0" baseline="5555" sz="1500" spc="1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baseline="5555" sz="1500">
                <a:solidFill>
                  <a:srgbClr val="010202"/>
                </a:solidFill>
                <a:latin typeface="Times New Roman"/>
                <a:cs typeface="Times New Roman"/>
              </a:rPr>
              <a:t>ideal </a:t>
            </a:r>
            <a:r>
              <a:rPr dirty="0" baseline="5555" sz="15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baseline="5555" sz="1500">
                <a:solidFill>
                  <a:srgbClr val="010202"/>
                </a:solidFill>
                <a:latin typeface="Times New Roman"/>
                <a:cs typeface="Times New Roman"/>
              </a:rPr>
              <a:t>solution	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thus it is seen that the change in volume  accompanying an ideal solution is zero,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i.e.,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50">
              <a:latin typeface="Times New Roman"/>
              <a:cs typeface="Times New Roman"/>
            </a:endParaRPr>
          </a:p>
          <a:p>
            <a:pPr algn="r" marR="6985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(9.38)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volume of an ideal solution is thus equal to the sum of the volumes of the pure  components. The variation, with composition, of the molar volume of an ideal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binary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solution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shown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Fig.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9.6.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any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composition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values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partial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molar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volumes</a:t>
            </a:r>
            <a:endParaRPr sz="1000">
              <a:latin typeface="Times New Roman"/>
              <a:cs typeface="Times New Roman"/>
            </a:endParaRPr>
          </a:p>
          <a:p>
            <a:pPr algn="r" marR="50800">
              <a:lnSpc>
                <a:spcPct val="100000"/>
              </a:lnSpc>
              <a:spcBef>
                <a:spcPts val="680"/>
              </a:spcBef>
              <a:tabLst>
                <a:tab pos="446405" algn="l"/>
              </a:tabLst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	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are obtained as the intercepts of the tangents to the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volume-composition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671637" y="5957887"/>
            <a:ext cx="657225" cy="1619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103437" y="3736975"/>
            <a:ext cx="819150" cy="2095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555688" y="3298215"/>
            <a:ext cx="10344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an ideal</a:t>
            </a:r>
            <a:r>
              <a:rPr dirty="0" sz="1000" spc="-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solution,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618043" y="3266465"/>
            <a:ext cx="723900" cy="16192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345118" y="3298215"/>
            <a:ext cx="25927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ln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X</a:t>
            </a:r>
            <a:r>
              <a:rPr dirty="0" baseline="-33333" sz="1125" spc="-7" i="1">
                <a:solidFill>
                  <a:srgbClr val="010202"/>
                </a:solidFill>
                <a:latin typeface="Times New Roman"/>
                <a:cs typeface="Times New Roman"/>
              </a:rPr>
              <a:t>i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and, as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X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not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function of pressure,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889379" y="2647950"/>
            <a:ext cx="1314450" cy="39052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4652264" y="2689223"/>
            <a:ext cx="3327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(9.37)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76053" y="403223"/>
            <a:ext cx="1666239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The Behavior of Solutions</a:t>
            </a:r>
            <a:r>
              <a:rPr dirty="0" sz="1000" spc="15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261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23950" y="713105"/>
            <a:ext cx="3238500" cy="2143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12" y="3033395"/>
            <a:ext cx="4619625" cy="76200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marL="903605" marR="531495" indent="-457200">
              <a:lnSpc>
                <a:spcPts val="1100"/>
              </a:lnSpc>
              <a:spcBef>
                <a:spcPts val="219"/>
              </a:spcBef>
            </a:pP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Figure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9.6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variation, with composition, of the molar volume of  a binary Raoultian</a:t>
            </a:r>
            <a:r>
              <a:rPr dirty="0" sz="1000" spc="-11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solution.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 marR="5080" indent="3048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line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with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respective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axes.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molar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volume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ideal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solution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linear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function 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-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composition,</a:t>
            </a:r>
            <a:r>
              <a:rPr dirty="0" sz="1000" spc="-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then,</a:t>
            </a:r>
            <a:r>
              <a:rPr dirty="0" sz="1000" spc="-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trivially,</a:t>
            </a:r>
            <a:r>
              <a:rPr dirty="0" sz="1000" spc="-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-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tangent</a:t>
            </a:r>
            <a:r>
              <a:rPr dirty="0" sz="1000" spc="-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at</a:t>
            </a:r>
            <a:r>
              <a:rPr dirty="0" sz="1000" spc="-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any</a:t>
            </a:r>
            <a:r>
              <a:rPr dirty="0" sz="1000" spc="-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point</a:t>
            </a:r>
            <a:r>
              <a:rPr dirty="0" sz="1000" spc="-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coincides</a:t>
            </a:r>
            <a:r>
              <a:rPr dirty="0" sz="1000" spc="-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with</a:t>
            </a:r>
            <a:r>
              <a:rPr dirty="0" sz="1000" spc="-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-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straight</a:t>
            </a:r>
            <a:r>
              <a:rPr dirty="0" sz="1000" spc="-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line</a:t>
            </a:r>
            <a:r>
              <a:rPr dirty="0" sz="1000" spc="-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such</a:t>
            </a:r>
            <a:r>
              <a:rPr dirty="0" sz="1000" spc="-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that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4229772"/>
            <a:ext cx="4584700" cy="1021715"/>
          </a:xfrm>
          <a:prstGeom prst="rect">
            <a:avLst/>
          </a:prstGeom>
        </p:spPr>
        <p:txBody>
          <a:bodyPr wrap="square" lIns="0" tIns="91440" rIns="0" bIns="0" rtlCol="0" vert="horz">
            <a:spAutoFit/>
          </a:bodyPr>
          <a:lstStyle/>
          <a:p>
            <a:pPr marL="1125855">
              <a:lnSpc>
                <a:spcPct val="100000"/>
              </a:lnSpc>
              <a:spcBef>
                <a:spcPts val="720"/>
              </a:spcBef>
            </a:pP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The Heat of Formation of an Ideal</a:t>
            </a:r>
            <a:r>
              <a:rPr dirty="0" sz="1000" spc="-20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Solution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component in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solution, the Gibbs-Helmholtz equation, Eq. (5.37),</a:t>
            </a:r>
            <a:r>
              <a:rPr dirty="0" sz="1000" spc="-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(9.39)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5609245"/>
            <a:ext cx="149288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and, for the pure</a:t>
            </a:r>
            <a:r>
              <a:rPr dirty="0" sz="1000" spc="-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component,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96459" y="6129945"/>
            <a:ext cx="3327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(9.40)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658937" y="7215505"/>
            <a:ext cx="2143125" cy="5619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36750" y="3997325"/>
            <a:ext cx="1447800" cy="1714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819275" y="4937125"/>
            <a:ext cx="1590675" cy="4762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909762" y="6081712"/>
            <a:ext cx="1400175" cy="3810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830186" y="6647650"/>
            <a:ext cx="133350" cy="1619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44500" y="6679400"/>
            <a:ext cx="459930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8415">
              <a:lnSpc>
                <a:spcPct val="100000"/>
              </a:lnSpc>
              <a:spcBef>
                <a:spcPts val="100"/>
              </a:spcBef>
              <a:tabLst>
                <a:tab pos="563245" algn="l"/>
                <a:tab pos="988060" algn="l"/>
              </a:tabLst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where	and	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are,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respectively,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partial molar enthalpy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the solution and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standard molar enthalpy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.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Subtraction of Eq. (9.40) from Eq. (9.39)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235633" y="6676225"/>
            <a:ext cx="171450" cy="1333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3225"/>
            <a:ext cx="2844800" cy="457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262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14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50">
              <a:latin typeface="Times New Roman"/>
              <a:cs typeface="Times New Roman"/>
            </a:endParaRPr>
          </a:p>
          <a:p>
            <a:pPr marL="22225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or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15682" y="1594281"/>
            <a:ext cx="285750" cy="1619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09115" y="1813356"/>
            <a:ext cx="742950" cy="1619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46023" y="1152523"/>
            <a:ext cx="4567555" cy="8705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(9.41)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90880" algn="l"/>
              </a:tabLst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where	is the partial molar heat of solution of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139700">
              <a:lnSpc>
                <a:spcPct val="100000"/>
              </a:lnSpc>
              <a:spcBef>
                <a:spcPts val="580"/>
              </a:spcBef>
              <a:tabLst>
                <a:tab pos="1946910" algn="l"/>
              </a:tabLst>
            </a:pPr>
            <a:r>
              <a:rPr dirty="0" baseline="2777" sz="1500">
                <a:solidFill>
                  <a:srgbClr val="010202"/>
                </a:solidFill>
                <a:latin typeface="Times New Roman"/>
                <a:cs typeface="Times New Roman"/>
              </a:rPr>
              <a:t>In an ideal solution	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substituton of which into Eq.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(9.41)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51025" y="2357437"/>
            <a:ext cx="1476375" cy="4381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10142" y="2877299"/>
            <a:ext cx="4647565" cy="424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>
              <a:lnSpc>
                <a:spcPct val="1309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and, as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X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not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function of temperature, it is seen that, for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component of an ideal  solution,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694433" y="3485908"/>
            <a:ext cx="1657349" cy="2095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66979" y="3928262"/>
            <a:ext cx="13144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or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235454" y="4290212"/>
            <a:ext cx="628650" cy="2095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96493" y="4309262"/>
            <a:ext cx="4675505" cy="9239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635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(9.42)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850">
              <a:latin typeface="Times New Roman"/>
              <a:cs typeface="Times New Roman"/>
            </a:endParaRPr>
          </a:p>
          <a:p>
            <a:pPr algn="just" marL="50800" marR="4318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heat of formation of a solution (or the heat of mixing of the components) is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difference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between the enthalpies of the components in solution and the enthalpies of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pure components before mixing. Thus for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mixture of 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baseline="-33333" sz="1125" spc="7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moles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baseline="-33333" sz="1125" spc="7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moles of</a:t>
            </a:r>
            <a:r>
              <a:rPr dirty="0" sz="1000" spc="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69555" y="5454408"/>
            <a:ext cx="2495550" cy="5905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103526" y="6256869"/>
            <a:ext cx="31750" cy="143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8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158644" y="6228675"/>
            <a:ext cx="287020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thus it is seen that the heat of formation of an</a:t>
            </a:r>
            <a:r>
              <a:rPr dirty="0" sz="1000" spc="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ideal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6806" y="6265278"/>
            <a:ext cx="1543685" cy="328295"/>
          </a:xfrm>
          <a:prstGeom prst="rect">
            <a:avLst/>
          </a:prstGeom>
        </p:spPr>
        <p:txBody>
          <a:bodyPr wrap="square" lIns="0" tIns="19685" rIns="0" bIns="0" rtlCol="0" vert="horz">
            <a:spAutoFit/>
          </a:bodyPr>
          <a:lstStyle/>
          <a:p>
            <a:pPr marL="38100" marR="30480" indent="20955">
              <a:lnSpc>
                <a:spcPts val="1180"/>
              </a:lnSpc>
              <a:spcBef>
                <a:spcPts val="155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 ideal solution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solution, 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33333" sz="1125" spc="7" i="1">
                <a:solidFill>
                  <a:srgbClr val="010202"/>
                </a:solidFill>
                <a:latin typeface="Times New Roman"/>
                <a:cs typeface="Times New Roman"/>
              </a:rPr>
              <a:t>HM,</a:t>
            </a:r>
            <a:r>
              <a:rPr dirty="0" baseline="33333" sz="1125" spc="7">
                <a:solidFill>
                  <a:srgbClr val="010202"/>
                </a:solidFill>
                <a:latin typeface="Times New Roman"/>
                <a:cs typeface="Times New Roman"/>
              </a:rPr>
              <a:t>id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zero,</a:t>
            </a:r>
            <a:r>
              <a:rPr dirty="0" sz="1000" spc="-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i.e.,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572260" y="6233490"/>
            <a:ext cx="542925" cy="16192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873326" y="6945223"/>
            <a:ext cx="828675" cy="17145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4684890" y="6912050"/>
            <a:ext cx="3327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(9.43)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769887" y="1059982"/>
            <a:ext cx="1497880" cy="34532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1515" y="403223"/>
            <a:ext cx="4600575" cy="675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47035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The Behavior of Solutions</a:t>
            </a:r>
            <a:r>
              <a:rPr dirty="0" sz="1000" spc="15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263</a:t>
            </a:r>
            <a:endParaRPr sz="1000">
              <a:latin typeface="Times New Roman"/>
              <a:cs typeface="Times New Roman"/>
            </a:endParaRPr>
          </a:p>
          <a:p>
            <a:pPr marL="1031240">
              <a:lnSpc>
                <a:spcPct val="100000"/>
              </a:lnSpc>
              <a:spcBef>
                <a:spcPts val="894"/>
              </a:spcBef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Entropy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of Formation of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an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Ideal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Solution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fundamental equation, Eq. (5.25),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857629" y="1253324"/>
            <a:ext cx="1343025" cy="4762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1579" y="1932139"/>
            <a:ext cx="187706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Thus, for the formation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-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solution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10004" y="2284564"/>
            <a:ext cx="1428750" cy="3714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41579" y="2858604"/>
            <a:ext cx="107378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 ideal</a:t>
            </a:r>
            <a:r>
              <a:rPr dirty="0" sz="1000" spc="-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solution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524253" y="3211029"/>
            <a:ext cx="2000250" cy="1619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1579" y="3575519"/>
            <a:ext cx="53721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-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hence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538541" y="3927944"/>
            <a:ext cx="1971675" cy="561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718939" y="4045418"/>
            <a:ext cx="3327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(9.44)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262316" y="5396852"/>
            <a:ext cx="2524125" cy="5429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03479" y="4692483"/>
            <a:ext cx="4674235" cy="9271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 marR="4318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Eq. (9.44) shows that the entropy of formation of an ideal binary solution is independent  of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temperature.</a:t>
            </a:r>
            <a:endParaRPr sz="1000">
              <a:latin typeface="Times New Roman"/>
              <a:cs typeface="Times New Roman"/>
            </a:endParaRPr>
          </a:p>
          <a:p>
            <a:pPr marL="17780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Eq. (4.18) gave, for the mixing of 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baseline="-33333" sz="1125" spc="7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particles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with 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baseline="-33333" sz="1125" spc="7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particles of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B,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50">
              <a:latin typeface="Times New Roman"/>
              <a:cs typeface="Times New Roman"/>
            </a:endParaRPr>
          </a:p>
          <a:p>
            <a:pPr algn="r" marR="9271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(4.17)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1579" y="6132828"/>
            <a:ext cx="207137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Application of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Stirling’s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theorem*</a:t>
            </a:r>
            <a:r>
              <a:rPr dirty="0" sz="1000" spc="-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163637" y="6491604"/>
            <a:ext cx="3362325" cy="7429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3483724" y="7394790"/>
            <a:ext cx="15627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ln (2 </a:t>
            </a:r>
            <a:r>
              <a:rPr dirty="0" sz="900" spc="5">
                <a:solidFill>
                  <a:srgbClr val="010202"/>
                </a:solidFill>
                <a:latin typeface="Times New Roman"/>
                <a:cs typeface="Times New Roman"/>
              </a:rPr>
              <a:t>v</a:t>
            </a:r>
            <a:r>
              <a:rPr dirty="0" sz="900" spc="5" i="1">
                <a:solidFill>
                  <a:srgbClr val="010202"/>
                </a:solidFill>
                <a:latin typeface="Times New Roman"/>
                <a:cs typeface="Times New Roman"/>
              </a:rPr>
              <a:t>m</a:t>
            </a:r>
            <a:r>
              <a:rPr dirty="0" sz="900" spc="5">
                <a:solidFill>
                  <a:srgbClr val="010202"/>
                </a:solidFill>
                <a:latin typeface="Times New Roman"/>
                <a:cs typeface="Times New Roman"/>
              </a:rPr>
              <a:t>)+</a:t>
            </a:r>
            <a:r>
              <a:rPr dirty="0" sz="900" spc="5" i="1">
                <a:solidFill>
                  <a:srgbClr val="010202"/>
                </a:solidFill>
                <a:latin typeface="Times New Roman"/>
                <a:cs typeface="Times New Roman"/>
              </a:rPr>
              <a:t>m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ln </a:t>
            </a:r>
            <a:r>
              <a:rPr dirty="0" sz="900" spc="35" i="1">
                <a:solidFill>
                  <a:srgbClr val="010202"/>
                </a:solidFill>
                <a:latin typeface="Times New Roman"/>
                <a:cs typeface="Times New Roman"/>
              </a:rPr>
              <a:t>m–m,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which,</a:t>
            </a:r>
            <a:r>
              <a:rPr dirty="0" sz="9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for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567980" y="7412773"/>
            <a:ext cx="895350" cy="1333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474091" y="7428624"/>
            <a:ext cx="2566670" cy="268605"/>
          </a:xfrm>
          <a:prstGeom prst="rect">
            <a:avLst/>
          </a:prstGeom>
        </p:spPr>
        <p:txBody>
          <a:bodyPr wrap="square" lIns="0" tIns="43815" rIns="0" bIns="0" rtlCol="0" vert="horz">
            <a:spAutoFit/>
          </a:bodyPr>
          <a:lstStyle/>
          <a:p>
            <a:pPr marL="12700" marR="5080" indent="33655">
              <a:lnSpc>
                <a:spcPct val="77200"/>
              </a:lnSpc>
              <a:spcBef>
                <a:spcPts val="345"/>
              </a:spcBef>
              <a:tabLst>
                <a:tab pos="2035175" algn="l"/>
              </a:tabLst>
            </a:pPr>
            <a:r>
              <a:rPr dirty="0" sz="900" spc="-5">
                <a:solidFill>
                  <a:srgbClr val="010202"/>
                </a:solidFill>
                <a:latin typeface="Times New Roman"/>
                <a:cs typeface="Times New Roman"/>
              </a:rPr>
              <a:t>*Stirling’s</a:t>
            </a:r>
            <a:r>
              <a:rPr dirty="0" sz="9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theorem</a:t>
            </a:r>
            <a:r>
              <a:rPr dirty="0" sz="9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is	and thus ln  </a:t>
            </a:r>
            <a:r>
              <a:rPr dirty="0" sz="900" spc="-5">
                <a:solidFill>
                  <a:srgbClr val="010202"/>
                </a:solidFill>
                <a:latin typeface="Times New Roman"/>
                <a:cs typeface="Times New Roman"/>
              </a:rPr>
              <a:t>large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values of </a:t>
            </a:r>
            <a:r>
              <a:rPr dirty="0" sz="900" spc="-5" i="1">
                <a:solidFill>
                  <a:srgbClr val="010202"/>
                </a:solidFill>
                <a:latin typeface="Times New Roman"/>
                <a:cs typeface="Times New Roman"/>
              </a:rPr>
              <a:t>m,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can be written as ln </a:t>
            </a:r>
            <a:r>
              <a:rPr dirty="0" sz="900" spc="-5" i="1">
                <a:solidFill>
                  <a:srgbClr val="010202"/>
                </a:solidFill>
                <a:latin typeface="Times New Roman"/>
                <a:cs typeface="Times New Roman"/>
              </a:rPr>
              <a:t>m</a:t>
            </a:r>
            <a:r>
              <a:rPr dirty="0" sz="900" spc="-5">
                <a:solidFill>
                  <a:srgbClr val="010202"/>
                </a:solidFill>
                <a:latin typeface="Times New Roman"/>
                <a:cs typeface="Times New Roman"/>
              </a:rPr>
              <a:t>!=</a:t>
            </a:r>
            <a:r>
              <a:rPr dirty="0" sz="900" spc="-5" i="1">
                <a:solidFill>
                  <a:srgbClr val="010202"/>
                </a:solidFill>
                <a:latin typeface="Times New Roman"/>
                <a:cs typeface="Times New Roman"/>
              </a:rPr>
              <a:t>m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ln</a:t>
            </a:r>
            <a:r>
              <a:rPr dirty="0" sz="900" spc="-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 spc="35" i="1">
                <a:solidFill>
                  <a:srgbClr val="010202"/>
                </a:solidFill>
                <a:latin typeface="Times New Roman"/>
                <a:cs typeface="Times New Roman"/>
              </a:rPr>
              <a:t>m–m</a:t>
            </a:r>
            <a:r>
              <a:rPr dirty="0" sz="900" spc="35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083877" y="7384198"/>
            <a:ext cx="400050" cy="16192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50886" y="646430"/>
            <a:ext cx="2984500" cy="497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860"/>
              </a:lnSpc>
              <a:spcBef>
                <a:spcPts val="100"/>
              </a:spcBef>
            </a:pPr>
            <a:r>
              <a:rPr dirty="0" sz="1600">
                <a:solidFill>
                  <a:srgbClr val="010202"/>
                </a:solidFill>
                <a:latin typeface="Times New Roman"/>
                <a:cs typeface="Times New Roman"/>
              </a:rPr>
              <a:t>Chapter</a:t>
            </a:r>
            <a:r>
              <a:rPr dirty="0" sz="16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10202"/>
                </a:solidFill>
                <a:latin typeface="Times New Roman"/>
                <a:cs typeface="Times New Roman"/>
              </a:rPr>
              <a:t>9</a:t>
            </a:r>
            <a:endParaRPr sz="1600">
              <a:latin typeface="Times New Roman"/>
              <a:cs typeface="Times New Roman"/>
            </a:endParaRPr>
          </a:p>
          <a:p>
            <a:pPr algn="ctr">
              <a:lnSpc>
                <a:spcPts val="1860"/>
              </a:lnSpc>
            </a:pPr>
            <a:r>
              <a:rPr dirty="0" sz="1600" spc="-5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600" spc="-35">
                <a:solidFill>
                  <a:srgbClr val="010202"/>
                </a:solidFill>
                <a:latin typeface="Times New Roman"/>
                <a:cs typeface="Times New Roman"/>
              </a:rPr>
              <a:t>BEHAVIOR </a:t>
            </a:r>
            <a:r>
              <a:rPr dirty="0" sz="16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600" spc="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600" spc="-10">
                <a:solidFill>
                  <a:srgbClr val="010202"/>
                </a:solidFill>
                <a:latin typeface="Times New Roman"/>
                <a:cs typeface="Times New Roman"/>
              </a:rPr>
              <a:t>SOLUTIONS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468" y="1417470"/>
            <a:ext cx="4599305" cy="30816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lvl="1" marL="1885314" indent="-19113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1885950" algn="l"/>
              </a:tabLst>
            </a:pP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INTRODUCTION</a:t>
            </a:r>
            <a:endParaRPr sz="10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Clr>
                <a:srgbClr val="010202"/>
              </a:buClr>
              <a:buFont typeface="Times New Roman"/>
              <a:buAutoNum type="arabicPeriod"/>
            </a:pPr>
            <a:endParaRPr sz="10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high enough temperature and low enough pressure the interactions among the atoms or 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molecules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in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mixtures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gases are small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enough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that they can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be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neglected,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in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which case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the 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mixture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can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be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considered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to be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mixture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ideal gases.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Consequently,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at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high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temperature  and low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pressure,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all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mixtures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gases have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same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thermodynamic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mixing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properties. 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In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contrast,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strong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interactions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exist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between atoms, molecules,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or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ions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in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condensed solutions,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the nature and magnitudes of these interactions have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significant influence on  the thermodynamic behavior of the solution. The interactions, which are determined 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by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such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factors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as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atomic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size,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electronegativity,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electron-to-atom ratio, determine the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extent to which a component is soluble in a solution and whether or not two or more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components can react chemically to form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separate species. Solution thermodynamics is  </a:t>
            </a:r>
            <a:r>
              <a:rPr dirty="0" sz="1000" spc="-35">
                <a:solidFill>
                  <a:srgbClr val="010202"/>
                </a:solidFill>
                <a:latin typeface="Times New Roman"/>
                <a:cs typeface="Times New Roman"/>
              </a:rPr>
              <a:t>concerned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with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vapor </a:t>
            </a:r>
            <a:r>
              <a:rPr dirty="0" sz="1000" spc="-35">
                <a:solidFill>
                  <a:srgbClr val="010202"/>
                </a:solidFill>
                <a:latin typeface="Times New Roman"/>
                <a:cs typeface="Times New Roman"/>
              </a:rPr>
              <a:t>pressure-temperature-composition relationships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-35">
                <a:solidFill>
                  <a:srgbClr val="010202"/>
                </a:solidFill>
                <a:latin typeface="Times New Roman"/>
                <a:cs typeface="Times New Roman"/>
              </a:rPr>
              <a:t>components 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solution,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and an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examination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solution thermodynamics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is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made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in the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chapter.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lvl="1" marL="1299210" indent="-191135">
              <a:lnSpc>
                <a:spcPct val="100000"/>
              </a:lnSpc>
              <a:buAutoNum type="arabicPeriod" startAt="2"/>
              <a:tabLst>
                <a:tab pos="1299845" algn="l"/>
              </a:tabLst>
            </a:pPr>
            <a:r>
              <a:rPr dirty="0" sz="1000" spc="-15" b="1">
                <a:solidFill>
                  <a:srgbClr val="010202"/>
                </a:solidFill>
                <a:latin typeface="Times New Roman"/>
                <a:cs typeface="Times New Roman"/>
              </a:rPr>
              <a:t>RAOULT’S </a:t>
            </a:r>
            <a:r>
              <a:rPr dirty="0" sz="1000" spc="-40" b="1">
                <a:solidFill>
                  <a:srgbClr val="010202"/>
                </a:solidFill>
                <a:latin typeface="Times New Roman"/>
                <a:cs typeface="Times New Roman"/>
              </a:rPr>
              <a:t>LAW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AND HENRY’S</a:t>
            </a:r>
            <a:r>
              <a:rPr dirty="0" sz="1000" spc="30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40" b="1">
                <a:solidFill>
                  <a:srgbClr val="010202"/>
                </a:solidFill>
                <a:latin typeface="Times New Roman"/>
                <a:cs typeface="Times New Roman"/>
              </a:rPr>
              <a:t>LAW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12700" marR="5715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quantity of pure liquid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placed in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closed, initially evacuated vessel at the  temperature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40" i="1">
                <a:solidFill>
                  <a:srgbClr val="010202"/>
                </a:solidFill>
                <a:latin typeface="Times New Roman"/>
                <a:cs typeface="Times New Roman"/>
              </a:rPr>
              <a:t>T,</a:t>
            </a:r>
            <a:r>
              <a:rPr dirty="0" sz="1000" spc="30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it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will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spontaneously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evaporate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until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pressure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vessel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reaches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474" y="4511331"/>
            <a:ext cx="195262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saturated</a:t>
            </a:r>
            <a:r>
              <a:rPr dirty="0" sz="1000" spc="11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vapor</a:t>
            </a:r>
            <a:r>
              <a:rPr dirty="0" sz="1000" spc="1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pressure</a:t>
            </a:r>
            <a:r>
              <a:rPr dirty="0" sz="1000" spc="1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1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liquid</a:t>
            </a:r>
            <a:r>
              <a:rPr dirty="0" sz="1000" spc="1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73629" y="4524412"/>
            <a:ext cx="24695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,</a:t>
            </a:r>
            <a:r>
              <a:rPr dirty="0" sz="1000" spc="1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</a:t>
            </a:r>
            <a:r>
              <a:rPr dirty="0" sz="1000" spc="1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1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temperature</a:t>
            </a:r>
            <a:r>
              <a:rPr dirty="0" sz="1000" spc="1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r>
              <a:rPr dirty="0" sz="1000" spc="1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r>
              <a:rPr dirty="0" sz="1000" spc="1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this</a:t>
            </a:r>
            <a:r>
              <a:rPr dirty="0" sz="1000" spc="1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state</a:t>
            </a:r>
            <a:r>
              <a:rPr dirty="0" sz="1000" spc="1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1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dynamic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146300" y="6891490"/>
            <a:ext cx="771525" cy="1809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80761" y="4676773"/>
            <a:ext cx="4726305" cy="23355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76200" marR="69850" indent="-635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equilibrium is established in which the rate of evaporation of liquid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equals the rate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 condensation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vapor.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rate of evaporation,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r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e(A)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determined by the magnitude</a:t>
            </a:r>
            <a:r>
              <a:rPr dirty="0" sz="1000" spc="-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endParaRPr sz="1000">
              <a:latin typeface="Times New Roman"/>
              <a:cs typeface="Times New Roman"/>
            </a:endParaRPr>
          </a:p>
          <a:p>
            <a:pPr algn="just" marL="76200" marR="68580">
              <a:lnSpc>
                <a:spcPct val="100000"/>
              </a:lnSpc>
              <a:spcBef>
                <a:spcPts val="3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the bonds between the atoms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 the surface of the liquid. The forces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exerted between the atoms are such that each surface atom is located near the bottom of a  potential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well, and for an atom to leave the surface of the liquid and enter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vapor phase, it must acquire an activation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energy,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E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*. The intrinsic rate of evaporation, 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r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e(A)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determined by the depth of the potential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well, i.e., by the magnitude of</a:t>
            </a:r>
            <a:r>
              <a:rPr dirty="0" sz="1000" spc="-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E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*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,</a:t>
            </a:r>
            <a:endParaRPr sz="1000">
              <a:latin typeface="Times New Roman"/>
              <a:cs typeface="Times New Roman"/>
            </a:endParaRPr>
          </a:p>
          <a:p>
            <a:pPr algn="just" marL="76200">
              <a:lnSpc>
                <a:spcPct val="100000"/>
              </a:lnSpc>
              <a:spcBef>
                <a:spcPts val="3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 by  the  temperature  </a:t>
            </a:r>
            <a:r>
              <a:rPr dirty="0" sz="1000" spc="-40" i="1">
                <a:solidFill>
                  <a:srgbClr val="010202"/>
                </a:solidFill>
                <a:latin typeface="Times New Roman"/>
                <a:cs typeface="Times New Roman"/>
              </a:rPr>
              <a:t>T. 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On   the   other   hand   the   rate   of   condensation,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r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c(A)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,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  <a:p>
            <a:pPr algn="just" marL="76200" marR="68580">
              <a:lnSpc>
                <a:spcPct val="100000"/>
              </a:lnSpc>
              <a:spcBef>
                <a:spcPts val="3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proportional to the number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atoms in the vapor phase which strike the surface of the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liquid</a:t>
            </a:r>
            <a:r>
              <a:rPr dirty="0" sz="1000" spc="1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r>
              <a:rPr dirty="0" sz="1000" spc="1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unit</a:t>
            </a:r>
            <a:r>
              <a:rPr dirty="0" sz="1000" spc="1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time.</a:t>
            </a:r>
            <a:r>
              <a:rPr dirty="0" sz="1000" spc="1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</a:t>
            </a:r>
            <a:r>
              <a:rPr dirty="0" sz="1000" spc="1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1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given</a:t>
            </a:r>
            <a:r>
              <a:rPr dirty="0" sz="1000" spc="1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temperature,</a:t>
            </a:r>
            <a:r>
              <a:rPr dirty="0" sz="1000" spc="1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this</a:t>
            </a:r>
            <a:r>
              <a:rPr dirty="0" sz="1000" spc="1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1000" spc="1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proportional</a:t>
            </a:r>
            <a:r>
              <a:rPr dirty="0" sz="1000" spc="1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</a:t>
            </a:r>
            <a:r>
              <a:rPr dirty="0" sz="1000" spc="1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1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pressure</a:t>
            </a:r>
            <a:r>
              <a:rPr dirty="0" sz="1000" spc="1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1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  <a:p>
            <a:pPr algn="just" marL="76200">
              <a:lnSpc>
                <a:spcPct val="100000"/>
              </a:lnSpc>
              <a:spcBef>
                <a:spcPts val="409"/>
              </a:spcBef>
              <a:tabLst>
                <a:tab pos="1332230" algn="l"/>
              </a:tabLst>
            </a:pPr>
            <a:r>
              <a:rPr dirty="0" baseline="2777" sz="1500" spc="-15">
                <a:solidFill>
                  <a:srgbClr val="010202"/>
                </a:solidFill>
                <a:latin typeface="Times New Roman"/>
                <a:cs typeface="Times New Roman"/>
              </a:rPr>
              <a:t>vapor.</a:t>
            </a:r>
            <a:r>
              <a:rPr dirty="0" baseline="2777" sz="1500">
                <a:solidFill>
                  <a:srgbClr val="010202"/>
                </a:solidFill>
                <a:latin typeface="Times New Roman"/>
                <a:cs typeface="Times New Roman"/>
              </a:rPr>
              <a:t> Thus	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at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equilibrium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850">
              <a:latin typeface="Times New Roman"/>
              <a:cs typeface="Times New Roman"/>
            </a:endParaRPr>
          </a:p>
          <a:p>
            <a:pPr algn="r" marR="12065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(9.1)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414409" y="4538129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85672" y="6421081"/>
            <a:ext cx="600074" cy="142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4831" y="403225"/>
            <a:ext cx="2854960" cy="4502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2225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264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13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Now,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65160" y="1040282"/>
            <a:ext cx="1504950" cy="3333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34831" y="1680996"/>
            <a:ext cx="7473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and,</a:t>
            </a:r>
            <a:r>
              <a:rPr dirty="0" sz="1000" spc="-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similarly,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65185" y="2058822"/>
            <a:ext cx="1104900" cy="4286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34831" y="2677324"/>
            <a:ext cx="26543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Also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79360" y="3105950"/>
            <a:ext cx="2876550" cy="3333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34831" y="3606965"/>
            <a:ext cx="2089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079360" y="4048290"/>
            <a:ext cx="2876550" cy="3333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09431" y="4777892"/>
            <a:ext cx="201358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where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o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Avogadro’s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number.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498460" y="5380672"/>
            <a:ext cx="2038350" cy="1333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22097" y="5885370"/>
            <a:ext cx="4649470" cy="42481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4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But,</a:t>
            </a:r>
            <a:r>
              <a:rPr dirty="0" sz="1000" spc="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as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Boltzmann’s</a:t>
            </a:r>
            <a:r>
              <a:rPr dirty="0" sz="1000" spc="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constant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(k)</a:t>
            </a:r>
            <a:r>
              <a:rPr dirty="0" sz="1000" spc="6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times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Avogadro’s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number</a:t>
            </a:r>
            <a:r>
              <a:rPr dirty="0" sz="1000" spc="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(N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)</a:t>
            </a:r>
            <a:r>
              <a:rPr dirty="0" sz="1000" spc="6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equals</a:t>
            </a:r>
            <a:r>
              <a:rPr dirty="0" sz="1000" spc="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gas</a:t>
            </a:r>
            <a:r>
              <a:rPr dirty="0" sz="1000" spc="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constant</a:t>
            </a:r>
            <a:endParaRPr sz="10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370"/>
              </a:spcBef>
            </a:pP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(R),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565135" y="6586054"/>
            <a:ext cx="1905000" cy="1333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64995" y="1176997"/>
            <a:ext cx="1914525" cy="142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88663" y="403223"/>
            <a:ext cx="4691380" cy="22085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43180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The Behavior of Solutions</a:t>
            </a:r>
            <a:r>
              <a:rPr dirty="0" sz="1000" spc="15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265</a:t>
            </a:r>
            <a:endParaRPr sz="1000">
              <a:latin typeface="Times New Roman"/>
              <a:cs typeface="Times New Roman"/>
            </a:endParaRPr>
          </a:p>
          <a:p>
            <a:pPr algn="just" marL="76200">
              <a:lnSpc>
                <a:spcPct val="100000"/>
              </a:lnSpc>
              <a:spcBef>
                <a:spcPts val="844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Division by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+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B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total number of moles,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algn="r" marR="35560">
              <a:lnSpc>
                <a:spcPct val="100000"/>
              </a:lnSpc>
              <a:spcBef>
                <a:spcPts val="1045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(9.45)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62865" marR="4572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 is identical with Eq. (9.44). Thus the increase in entropy accompanying the  formation of an ideal solution is a measure of the increase in the number of spatial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configurations which become available to the system as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result of the mixing process.  This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dependent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only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on</a:t>
            </a:r>
            <a:r>
              <a:rPr dirty="0" sz="1000" spc="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numbers</a:t>
            </a:r>
            <a:r>
              <a:rPr dirty="0" sz="1000" spc="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moles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components</a:t>
            </a:r>
            <a:r>
              <a:rPr dirty="0" sz="1000" spc="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r>
              <a:rPr dirty="0" sz="1000" spc="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solution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  <a:p>
            <a:pPr algn="just" marL="62865">
              <a:lnSpc>
                <a:spcPct val="100000"/>
              </a:lnSpc>
              <a:spcBef>
                <a:spcPts val="27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independent</a:t>
            </a:r>
            <a:r>
              <a:rPr dirty="0" sz="1000" spc="1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1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temperature.</a:t>
            </a:r>
            <a:r>
              <a:rPr dirty="0" sz="1000" spc="1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11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variation</a:t>
            </a:r>
            <a:r>
              <a:rPr dirty="0" sz="1000" spc="1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1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S</a:t>
            </a:r>
            <a:r>
              <a:rPr dirty="0" baseline="33333" sz="1125" spc="7" i="1">
                <a:solidFill>
                  <a:srgbClr val="010202"/>
                </a:solidFill>
                <a:latin typeface="Times New Roman"/>
                <a:cs typeface="Times New Roman"/>
              </a:rPr>
              <a:t>M,</a:t>
            </a:r>
            <a:r>
              <a:rPr dirty="0" baseline="33333" sz="1125" spc="7">
                <a:solidFill>
                  <a:srgbClr val="010202"/>
                </a:solidFill>
                <a:latin typeface="Times New Roman"/>
                <a:cs typeface="Times New Roman"/>
              </a:rPr>
              <a:t>id</a:t>
            </a:r>
            <a:r>
              <a:rPr dirty="0" baseline="33333" sz="1125" spc="2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with</a:t>
            </a:r>
            <a:r>
              <a:rPr dirty="0" sz="1000" spc="1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composition</a:t>
            </a:r>
            <a:r>
              <a:rPr dirty="0" sz="1000" spc="1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r>
              <a:rPr dirty="0" sz="1000" spc="11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1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binary</a:t>
            </a:r>
            <a:r>
              <a:rPr dirty="0" sz="1000" spc="11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A–B</a:t>
            </a:r>
            <a:endParaRPr sz="1000">
              <a:latin typeface="Times New Roman"/>
              <a:cs typeface="Times New Roman"/>
            </a:endParaRPr>
          </a:p>
          <a:p>
            <a:pPr algn="just" marL="62865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solution is shown in Fig. 9.7.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As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07883" y="2786252"/>
            <a:ext cx="1428750" cy="1619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39463" y="3150742"/>
            <a:ext cx="172593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it is seen that, in an ideal</a:t>
            </a:r>
            <a:r>
              <a:rPr dirty="0" sz="1000" spc="-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solution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36383" y="3795267"/>
            <a:ext cx="2571750" cy="1619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39463" y="4350256"/>
            <a:ext cx="85788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any</a:t>
            </a:r>
            <a:r>
              <a:rPr dirty="0" sz="1000" spc="-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solution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84083" y="4804283"/>
            <a:ext cx="1276350" cy="1333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14063" y="5327040"/>
            <a:ext cx="23266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and, for an ideal solution, as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H</a:t>
            </a:r>
            <a:r>
              <a:rPr dirty="0" baseline="33333" sz="1125" i="1">
                <a:solidFill>
                  <a:srgbClr val="010202"/>
                </a:solidFill>
                <a:latin typeface="Times New Roman"/>
                <a:cs typeface="Times New Roman"/>
              </a:rPr>
              <a:t>M,</a:t>
            </a:r>
            <a:r>
              <a:rPr dirty="0" baseline="33333" sz="1125">
                <a:solidFill>
                  <a:srgbClr val="010202"/>
                </a:solidFill>
                <a:latin typeface="Times New Roman"/>
                <a:cs typeface="Times New Roman"/>
              </a:rPr>
              <a:t>id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=0,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979333" y="5819165"/>
            <a:ext cx="1085850" cy="1333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3225"/>
            <a:ext cx="284480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266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14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47762" y="713105"/>
            <a:ext cx="3190875" cy="2895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380" y="3811270"/>
            <a:ext cx="4602480" cy="1682114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marL="904240" marR="575945" indent="-457200">
              <a:lnSpc>
                <a:spcPts val="1100"/>
              </a:lnSpc>
              <a:spcBef>
                <a:spcPts val="219"/>
              </a:spcBef>
            </a:pP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Figure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9.7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variation, with composition, of the molar entropy of  formation of a binary Raoultian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solution.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1478280">
              <a:lnSpc>
                <a:spcPct val="100000"/>
              </a:lnSpc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9.7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NONIDEAL</a:t>
            </a:r>
            <a:r>
              <a:rPr dirty="0" sz="1000" spc="-60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SOLUTIONS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nonideal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solution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one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which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activities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components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are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not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equal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to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their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mole  fractions.</a:t>
            </a:r>
            <a:r>
              <a:rPr dirty="0" sz="1000" spc="-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However,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r>
              <a:rPr dirty="0" sz="1000" spc="-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view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-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convenience</a:t>
            </a:r>
            <a:r>
              <a:rPr dirty="0" sz="1000" spc="-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-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concept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-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activity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-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simplicity</a:t>
            </a:r>
            <a:r>
              <a:rPr dirty="0" sz="1000" spc="1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of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Raoult’s law, it is convenient to define an additional thermodynamic function called  the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activity coefficient,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μ.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activity coefficient of a component of a solution is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defined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as the ratio of the activity of the component to its mole fraction, i.e., for the component</a:t>
            </a:r>
            <a:r>
              <a:rPr dirty="0" sz="1000" spc="-9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46312" y="5816917"/>
            <a:ext cx="561975" cy="381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06311" y="5924866"/>
            <a:ext cx="4676775" cy="16040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33655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(9.46)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just" marL="50800" marR="43180">
              <a:lnSpc>
                <a:spcPct val="130900"/>
              </a:lnSpc>
              <a:spcBef>
                <a:spcPts val="91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value of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μ</a:t>
            </a:r>
            <a:r>
              <a:rPr dirty="0" baseline="-33333" sz="1125" spc="-22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can be greater or less than unity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(μ</a:t>
            </a:r>
            <a:r>
              <a:rPr dirty="0" baseline="-33333" sz="1125" spc="-15" i="1">
                <a:solidFill>
                  <a:srgbClr val="010202"/>
                </a:solidFill>
                <a:latin typeface="Times New Roman"/>
                <a:cs typeface="Times New Roman"/>
              </a:rPr>
              <a:t>i</a:t>
            </a:r>
            <a:r>
              <a:rPr dirty="0" sz="1000" spc="-10" i="1">
                <a:solidFill>
                  <a:srgbClr val="010202"/>
                </a:solidFill>
                <a:latin typeface="Times New Roman"/>
                <a:cs typeface="Times New Roman"/>
              </a:rPr>
              <a:t>=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gives ideal Raoultian behavior). If 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μ</a:t>
            </a:r>
            <a:r>
              <a:rPr dirty="0" baseline="-33333" sz="1125" spc="-15" i="1">
                <a:solidFill>
                  <a:srgbClr val="010202"/>
                </a:solidFill>
                <a:latin typeface="Times New Roman"/>
                <a:cs typeface="Times New Roman"/>
              </a:rPr>
              <a:t>i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&gt;1,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then the component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said to exhibit a positive deviation from Raoultian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ideal 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behavior,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and, if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μ</a:t>
            </a:r>
            <a:r>
              <a:rPr dirty="0" baseline="-33333" sz="1125" spc="-15" i="1">
                <a:solidFill>
                  <a:srgbClr val="010202"/>
                </a:solidFill>
                <a:latin typeface="Times New Roman"/>
                <a:cs typeface="Times New Roman"/>
              </a:rPr>
              <a:t>i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&lt;1,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then the component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said to exhibit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negative deviation from 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Raoult’s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law.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Fig.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9.8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shows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variation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a,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with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X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i</a:t>
            </a:r>
            <a:r>
              <a:rPr dirty="0" baseline="-33333" sz="1125" spc="16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for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component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</a:t>
            </a:r>
            <a:r>
              <a:rPr dirty="0" sz="1000" spc="50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exhibits</a:t>
            </a:r>
            <a:endParaRPr sz="1000">
              <a:latin typeface="Times New Roman"/>
              <a:cs typeface="Times New Roman"/>
            </a:endParaRPr>
          </a:p>
          <a:p>
            <a:pPr algn="just" marL="50800" marR="45085">
              <a:lnSpc>
                <a:spcPct val="100000"/>
              </a:lnSpc>
              <a:spcBef>
                <a:spcPts val="37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negative deviations, and Fig. 9.9 shows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system which exhibits positive deviations. The  corresponding variations of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μ</a:t>
            </a:r>
            <a:r>
              <a:rPr dirty="0" baseline="-33333" sz="1125" spc="-30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are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shown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Figs. 9.10 and</a:t>
            </a:r>
            <a:r>
              <a:rPr dirty="0" sz="1000" spc="-9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9.11.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03437" y="1398905"/>
            <a:ext cx="847725" cy="190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44474" y="4016349"/>
            <a:ext cx="279273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Similarly,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liquid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containing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small amount of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474" y="4765649"/>
            <a:ext cx="214503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Combination of Eqs. (9.1) and (9.3)</a:t>
            </a:r>
            <a:r>
              <a:rPr dirty="0" sz="1000" spc="-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474" y="5565749"/>
            <a:ext cx="233235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combination of Eqs. (9.2) and (9.4)</a:t>
            </a:r>
            <a:r>
              <a:rPr dirty="0" sz="1000" spc="-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070100" y="3132670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066391" y="3439579"/>
            <a:ext cx="962025" cy="1905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80968" y="403223"/>
            <a:ext cx="4725670" cy="32048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69215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The Behavior of Solutions</a:t>
            </a:r>
            <a:r>
              <a:rPr dirty="0" sz="1000" spc="15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247</a:t>
            </a:r>
            <a:endParaRPr sz="1000">
              <a:latin typeface="Times New Roman"/>
              <a:cs typeface="Times New Roman"/>
            </a:endParaRPr>
          </a:p>
          <a:p>
            <a:pPr algn="ctr" marL="87630" marR="55244" indent="-2540">
              <a:lnSpc>
                <a:spcPct val="100000"/>
              </a:lnSpc>
              <a:spcBef>
                <a:spcPts val="88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Eq. 9.1 illustrates why the saturated vapor pressures of liquids are exponential functions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temperature.*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Similarly,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when pure liquid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placed in an initially evacuated vessel</a:t>
            </a:r>
            <a:r>
              <a:rPr dirty="0" sz="1000" spc="-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temperature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phase equilibrium between the liquid and its vapor occurs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when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r" marR="120014">
              <a:lnSpc>
                <a:spcPct val="100000"/>
              </a:lnSpc>
              <a:spcBef>
                <a:spcPts val="819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(9.2)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50">
              <a:latin typeface="Times New Roman"/>
              <a:cs typeface="Times New Roman"/>
            </a:endParaRPr>
          </a:p>
          <a:p>
            <a:pPr marL="76200" marR="68580" indent="-635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Consider the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effect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the addition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small quantity of liquid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 liquid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If the mole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fraction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40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solution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X</a:t>
            </a:r>
            <a:r>
              <a:rPr dirty="0" baseline="-33333" sz="1125" spc="7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baseline="-33333" sz="1125" spc="157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atomic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diameters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3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</a:t>
            </a:r>
            <a:r>
              <a:rPr dirty="0" sz="1000" spc="5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are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similar,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then,</a:t>
            </a:r>
            <a:endParaRPr sz="1000">
              <a:latin typeface="Times New Roman"/>
              <a:cs typeface="Times New Roman"/>
            </a:endParaRPr>
          </a:p>
          <a:p>
            <a:pPr marL="76200" marR="69215">
              <a:lnSpc>
                <a:spcPct val="100000"/>
              </a:lnSpc>
              <a:spcBef>
                <a:spcPts val="37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assuming that the composition of the surface of the liquid is the same as that of the bulk  liquid,  the  fraction  of  the  surface  sites  occupied  by 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atoms  is 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X</a:t>
            </a:r>
            <a:r>
              <a:rPr dirty="0" baseline="-33333" sz="1125" spc="-7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.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 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can</a:t>
            </a:r>
            <a:r>
              <a:rPr dirty="0" sz="1000" spc="1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only</a:t>
            </a:r>
            <a:endParaRPr sz="1000">
              <a:latin typeface="Times New Roman"/>
              <a:cs typeface="Times New Roman"/>
            </a:endParaRPr>
          </a:p>
          <a:p>
            <a:pPr marL="76200" marR="68580" indent="-635">
              <a:lnSpc>
                <a:spcPct val="100000"/>
              </a:lnSpc>
              <a:spcBef>
                <a:spcPts val="375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evaporate from surface sites occupied by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atoms, the rate of evaporation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 decreased </a:t>
            </a:r>
            <a:r>
              <a:rPr dirty="0" sz="1000" spc="1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by </a:t>
            </a:r>
            <a:r>
              <a:rPr dirty="0" sz="1000" spc="10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10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factor </a:t>
            </a:r>
            <a:r>
              <a:rPr dirty="0" sz="1000" spc="1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X</a:t>
            </a:r>
            <a:r>
              <a:rPr dirty="0" baseline="-33333" sz="1125" spc="-7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 spc="110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spc="1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as, </a:t>
            </a:r>
            <a:r>
              <a:rPr dirty="0" sz="1000" spc="10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 </a:t>
            </a:r>
            <a:r>
              <a:rPr dirty="0" sz="1000" spc="1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equilibrium, </a:t>
            </a:r>
            <a:r>
              <a:rPr dirty="0" sz="1000" spc="10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10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rates </a:t>
            </a:r>
            <a:r>
              <a:rPr dirty="0" sz="1000" spc="1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 spc="10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evaporation </a:t>
            </a:r>
            <a:r>
              <a:rPr dirty="0" sz="1000" spc="1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endParaRPr sz="10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  <a:spcBef>
                <a:spcPts val="37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condensation are equal to one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another,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equilibrium vapor pressure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4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exerted by the</a:t>
            </a:r>
            <a:endParaRPr sz="10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  <a:spcBef>
                <a:spcPts val="300"/>
              </a:spcBef>
              <a:tabLst>
                <a:tab pos="1863725" algn="l"/>
              </a:tabLst>
            </a:pP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A–B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solution is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decreased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from	</a:t>
            </a:r>
            <a:r>
              <a:rPr dirty="0" baseline="-5555" sz="1500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baseline="-5555" sz="1500" spc="-7">
                <a:solidFill>
                  <a:srgbClr val="010202"/>
                </a:solidFill>
                <a:latin typeface="Times New Roman"/>
                <a:cs typeface="Times New Roman"/>
              </a:rPr>
              <a:t>to </a:t>
            </a:r>
            <a:r>
              <a:rPr dirty="0" baseline="-5555" sz="1500" spc="7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baseline="-40740" sz="1125" spc="7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baseline="-40740" sz="1125" spc="52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baseline="-5555" sz="1500">
                <a:solidFill>
                  <a:srgbClr val="010202"/>
                </a:solidFill>
                <a:latin typeface="Times New Roman"/>
                <a:cs typeface="Times New Roman"/>
              </a:rPr>
              <a:t>where</a:t>
            </a:r>
            <a:endParaRPr baseline="-5555" sz="1500">
              <a:latin typeface="Times New Roman"/>
              <a:cs typeface="Times New Roman"/>
            </a:endParaRPr>
          </a:p>
          <a:p>
            <a:pPr algn="r" marR="100330">
              <a:lnSpc>
                <a:spcPct val="100000"/>
              </a:lnSpc>
              <a:spcBef>
                <a:spcPts val="1355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(9.3)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65324" y="4381233"/>
            <a:ext cx="1028700" cy="180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731372" y="4362183"/>
            <a:ext cx="2692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(9.4)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176983" y="5198008"/>
            <a:ext cx="790575" cy="1714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766830" y="5166258"/>
            <a:ext cx="2692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(9.5)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184120" y="5936716"/>
            <a:ext cx="790575" cy="1714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19087" y="5892266"/>
            <a:ext cx="4648835" cy="95376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3429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(9.6)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850">
              <a:latin typeface="Times New Roman"/>
              <a:cs typeface="Times New Roman"/>
            </a:endParaRPr>
          </a:p>
          <a:p>
            <a:pPr algn="r" marL="50800" marR="43180">
              <a:lnSpc>
                <a:spcPct val="101800"/>
              </a:lnSpc>
            </a:pP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*The</a:t>
            </a:r>
            <a:r>
              <a:rPr dirty="0" sz="9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 spc="-5">
                <a:solidFill>
                  <a:srgbClr val="010202"/>
                </a:solidFill>
                <a:latin typeface="Times New Roman"/>
                <a:cs typeface="Times New Roman"/>
              </a:rPr>
              <a:t>energies</a:t>
            </a:r>
            <a:r>
              <a:rPr dirty="0" sz="9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9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9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atoms</a:t>
            </a:r>
            <a:r>
              <a:rPr dirty="0" sz="9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at</a:t>
            </a:r>
            <a:r>
              <a:rPr dirty="0" sz="9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9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surface</a:t>
            </a:r>
            <a:r>
              <a:rPr dirty="0" sz="9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are</a:t>
            </a:r>
            <a:r>
              <a:rPr dirty="0" sz="9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quantized,</a:t>
            </a:r>
            <a:r>
              <a:rPr dirty="0" sz="9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9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9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distribution</a:t>
            </a:r>
            <a:r>
              <a:rPr dirty="0" sz="9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9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9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surface</a:t>
            </a:r>
            <a:r>
              <a:rPr dirty="0" sz="9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atoms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among</a:t>
            </a:r>
            <a:r>
              <a:rPr dirty="0" sz="9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9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available</a:t>
            </a:r>
            <a:r>
              <a:rPr dirty="0" sz="9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quantized</a:t>
            </a:r>
            <a:r>
              <a:rPr dirty="0" sz="9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 spc="-5">
                <a:solidFill>
                  <a:srgbClr val="010202"/>
                </a:solidFill>
                <a:latin typeface="Times New Roman"/>
                <a:cs typeface="Times New Roman"/>
              </a:rPr>
              <a:t>energy</a:t>
            </a:r>
            <a:r>
              <a:rPr dirty="0" sz="9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levels</a:t>
            </a:r>
            <a:r>
              <a:rPr dirty="0" sz="9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9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given</a:t>
            </a:r>
            <a:r>
              <a:rPr dirty="0" sz="9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by</a:t>
            </a:r>
            <a:r>
              <a:rPr dirty="0" sz="9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Eq.</a:t>
            </a:r>
            <a:r>
              <a:rPr dirty="0" sz="9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(4.13)</a:t>
            </a:r>
            <a:r>
              <a:rPr dirty="0" sz="9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as</a:t>
            </a:r>
            <a:r>
              <a:rPr dirty="0" sz="9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baseline="-31746" sz="1050" i="1">
                <a:solidFill>
                  <a:srgbClr val="010202"/>
                </a:solidFill>
                <a:latin typeface="Times New Roman"/>
                <a:cs typeface="Times New Roman"/>
              </a:rPr>
              <a:t>i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=</a:t>
            </a:r>
            <a:r>
              <a:rPr dirty="0" sz="900" i="1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sz="900" spc="60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exp</a:t>
            </a:r>
            <a:r>
              <a:rPr dirty="0" sz="9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 spc="-10" i="1">
                <a:solidFill>
                  <a:srgbClr val="010202"/>
                </a:solidFill>
                <a:latin typeface="Times New Roman"/>
                <a:cs typeface="Times New Roman"/>
              </a:rPr>
              <a:t>(</a:t>
            </a:r>
            <a:r>
              <a:rPr dirty="0" sz="900" spc="-10">
                <a:solidFill>
                  <a:srgbClr val="010202"/>
                </a:solidFill>
                <a:latin typeface="Times New Roman"/>
                <a:cs typeface="Times New Roman"/>
              </a:rPr>
              <a:t>–</a:t>
            </a:r>
            <a:r>
              <a:rPr dirty="0" sz="900" spc="-10" i="1">
                <a:solidFill>
                  <a:srgbClr val="010202"/>
                </a:solidFill>
                <a:latin typeface="Times New Roman"/>
                <a:cs typeface="Times New Roman"/>
              </a:rPr>
              <a:t>E</a:t>
            </a:r>
            <a:r>
              <a:rPr dirty="0" baseline="-31746" sz="1050" spc="-15" i="1">
                <a:solidFill>
                  <a:srgbClr val="010202"/>
                </a:solidFill>
                <a:latin typeface="Times New Roman"/>
                <a:cs typeface="Times New Roman"/>
              </a:rPr>
              <a:t>i</a:t>
            </a:r>
            <a:r>
              <a:rPr dirty="0" sz="900" spc="-10" i="1">
                <a:solidFill>
                  <a:srgbClr val="010202"/>
                </a:solidFill>
                <a:latin typeface="Times New Roman"/>
                <a:cs typeface="Times New Roman"/>
              </a:rPr>
              <a:t>/kT)/P,</a:t>
            </a:r>
            <a:r>
              <a:rPr dirty="0" sz="900" spc="60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where</a:t>
            </a:r>
            <a:endParaRPr sz="900">
              <a:latin typeface="Times New Roman"/>
              <a:cs typeface="Times New Roman"/>
            </a:endParaRPr>
          </a:p>
          <a:p>
            <a:pPr algn="r" marL="528320" marR="43180" indent="-478155">
              <a:lnSpc>
                <a:spcPct val="127400"/>
              </a:lnSpc>
              <a:spcBef>
                <a:spcPts val="150"/>
              </a:spcBef>
            </a:pPr>
            <a:r>
              <a:rPr dirty="0" sz="900" i="1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baseline="-31746" sz="1050" i="1">
                <a:solidFill>
                  <a:srgbClr val="010202"/>
                </a:solidFill>
                <a:latin typeface="Times New Roman"/>
                <a:cs typeface="Times New Roman"/>
              </a:rPr>
              <a:t>i</a:t>
            </a:r>
            <a:r>
              <a:rPr dirty="0" sz="900" i="1">
                <a:solidFill>
                  <a:srgbClr val="010202"/>
                </a:solidFill>
                <a:latin typeface="Times New Roman"/>
                <a:cs typeface="Times New Roman"/>
              </a:rPr>
              <a:t>,/n</a:t>
            </a:r>
            <a:r>
              <a:rPr dirty="0" sz="900" spc="4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9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9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fraction</a:t>
            </a:r>
            <a:r>
              <a:rPr dirty="0" sz="9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9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9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atoms</a:t>
            </a:r>
            <a:r>
              <a:rPr dirty="0" sz="9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r>
              <a:rPr dirty="0" sz="9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9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 spc="-5" i="1">
                <a:solidFill>
                  <a:srgbClr val="010202"/>
                </a:solidFill>
                <a:latin typeface="Times New Roman"/>
                <a:cs typeface="Times New Roman"/>
              </a:rPr>
              <a:t>E</a:t>
            </a:r>
            <a:r>
              <a:rPr dirty="0" baseline="-31746" sz="1050" spc="-7" i="1">
                <a:solidFill>
                  <a:srgbClr val="010202"/>
                </a:solidFill>
                <a:latin typeface="Times New Roman"/>
                <a:cs typeface="Times New Roman"/>
              </a:rPr>
              <a:t>i</a:t>
            </a:r>
            <a:r>
              <a:rPr dirty="0" sz="900" spc="-5">
                <a:solidFill>
                  <a:srgbClr val="010202"/>
                </a:solidFill>
                <a:latin typeface="Times New Roman"/>
                <a:cs typeface="Times New Roman"/>
              </a:rPr>
              <a:t>th</a:t>
            </a:r>
            <a:r>
              <a:rPr dirty="0" sz="9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 spc="-5">
                <a:solidFill>
                  <a:srgbClr val="010202"/>
                </a:solidFill>
                <a:latin typeface="Times New Roman"/>
                <a:cs typeface="Times New Roman"/>
              </a:rPr>
              <a:t>energy</a:t>
            </a:r>
            <a:r>
              <a:rPr dirty="0" sz="9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level,</a:t>
            </a:r>
            <a:r>
              <a:rPr dirty="0" sz="9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900" spc="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 spc="-60" i="1">
                <a:solidFill>
                  <a:srgbClr val="010202"/>
                </a:solidFill>
                <a:latin typeface="Times New Roman"/>
                <a:cs typeface="Times New Roman"/>
              </a:rPr>
              <a:t>P,</a:t>
            </a:r>
            <a:r>
              <a:rPr dirty="0" sz="900" spc="50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9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partition</a:t>
            </a:r>
            <a:r>
              <a:rPr dirty="0" sz="9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function,</a:t>
            </a:r>
            <a:r>
              <a:rPr dirty="0" sz="9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9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given</a:t>
            </a:r>
            <a:r>
              <a:rPr dirty="0" sz="9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by  exp</a:t>
            </a:r>
            <a:r>
              <a:rPr dirty="0" sz="9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 spc="15" i="1">
                <a:solidFill>
                  <a:srgbClr val="010202"/>
                </a:solidFill>
                <a:latin typeface="Times New Roman"/>
                <a:cs typeface="Times New Roman"/>
              </a:rPr>
              <a:t>(–E</a:t>
            </a:r>
            <a:r>
              <a:rPr dirty="0" baseline="-31746" sz="1050" spc="22" i="1">
                <a:solidFill>
                  <a:srgbClr val="010202"/>
                </a:solidFill>
                <a:latin typeface="Times New Roman"/>
                <a:cs typeface="Times New Roman"/>
              </a:rPr>
              <a:t>i</a:t>
            </a:r>
            <a:r>
              <a:rPr dirty="0" sz="900" spc="15" i="1">
                <a:solidFill>
                  <a:srgbClr val="010202"/>
                </a:solidFill>
                <a:latin typeface="Times New Roman"/>
                <a:cs typeface="Times New Roman"/>
              </a:rPr>
              <a:t>/kT)</a:t>
            </a:r>
            <a:r>
              <a:rPr dirty="0" sz="900" spc="15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r>
              <a:rPr dirty="0" sz="9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If</a:t>
            </a:r>
            <a:r>
              <a:rPr dirty="0" sz="9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9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quantized</a:t>
            </a:r>
            <a:r>
              <a:rPr dirty="0" sz="9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 spc="-5">
                <a:solidFill>
                  <a:srgbClr val="010202"/>
                </a:solidFill>
                <a:latin typeface="Times New Roman"/>
                <a:cs typeface="Times New Roman"/>
              </a:rPr>
              <a:t>energy</a:t>
            </a:r>
            <a:r>
              <a:rPr dirty="0" sz="9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levels</a:t>
            </a:r>
            <a:r>
              <a:rPr dirty="0" sz="9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are</a:t>
            </a:r>
            <a:r>
              <a:rPr dirty="0" sz="9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spaced</a:t>
            </a:r>
            <a:r>
              <a:rPr dirty="0" sz="9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closely</a:t>
            </a:r>
            <a:r>
              <a:rPr dirty="0" sz="9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enough</a:t>
            </a:r>
            <a:r>
              <a:rPr dirty="0" sz="9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that</a:t>
            </a:r>
            <a:r>
              <a:rPr dirty="0" sz="9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85241" y="6691845"/>
            <a:ext cx="409575" cy="1714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4122102" y="6880007"/>
            <a:ext cx="90741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, which is thus</a:t>
            </a:r>
            <a:r>
              <a:rPr dirty="0" sz="9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7187" y="7019682"/>
            <a:ext cx="45726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average </a:t>
            </a:r>
            <a:r>
              <a:rPr dirty="0" sz="9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per atom, and hence the fraction of surface atoms which have </a:t>
            </a:r>
            <a:r>
              <a:rPr dirty="0" sz="900" spc="-5">
                <a:solidFill>
                  <a:srgbClr val="010202"/>
                </a:solidFill>
                <a:latin typeface="Times New Roman"/>
                <a:cs typeface="Times New Roman"/>
              </a:rPr>
              <a:t>energies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greater</a:t>
            </a:r>
            <a:r>
              <a:rPr dirty="0" sz="900" spc="1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than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57187" y="7187931"/>
            <a:ext cx="2034539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the activation </a:t>
            </a:r>
            <a:r>
              <a:rPr dirty="0" sz="9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for evaporation, </a:t>
            </a:r>
            <a:r>
              <a:rPr dirty="0" sz="900" i="1">
                <a:solidFill>
                  <a:srgbClr val="010202"/>
                </a:solidFill>
                <a:latin typeface="Times New Roman"/>
                <a:cs typeface="Times New Roman"/>
              </a:rPr>
              <a:t>E*.</a:t>
            </a:r>
            <a:r>
              <a:rPr dirty="0" sz="900" spc="-80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57187" y="6862977"/>
            <a:ext cx="227774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summation</a:t>
            </a:r>
            <a:r>
              <a:rPr dirty="0" sz="9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can</a:t>
            </a:r>
            <a:r>
              <a:rPr dirty="0" sz="9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be</a:t>
            </a:r>
            <a:r>
              <a:rPr dirty="0" sz="9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replaced</a:t>
            </a:r>
            <a:r>
              <a:rPr dirty="0" sz="9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by</a:t>
            </a:r>
            <a:r>
              <a:rPr dirty="0" sz="9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an</a:t>
            </a:r>
            <a:r>
              <a:rPr dirty="0" sz="9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integral,</a:t>
            </a:r>
            <a:r>
              <a:rPr dirty="0" sz="9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then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520899" y="7202805"/>
            <a:ext cx="800099" cy="12382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313988" y="7168234"/>
            <a:ext cx="173736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900" spc="10">
                <a:solidFill>
                  <a:srgbClr val="010202"/>
                </a:solidFill>
                <a:latin typeface="Times New Roman"/>
                <a:cs typeface="Times New Roman"/>
              </a:rPr>
              <a:t>exp</a:t>
            </a:r>
            <a:r>
              <a:rPr dirty="0" sz="900" spc="10" i="1">
                <a:solidFill>
                  <a:srgbClr val="010202"/>
                </a:solidFill>
                <a:latin typeface="Times New Roman"/>
                <a:cs typeface="Times New Roman"/>
              </a:rPr>
              <a:t>(–E</a:t>
            </a:r>
            <a:r>
              <a:rPr dirty="0" baseline="-31746" sz="1050" spc="15" i="1">
                <a:solidFill>
                  <a:srgbClr val="010202"/>
                </a:solidFill>
                <a:latin typeface="Times New Roman"/>
                <a:cs typeface="Times New Roman"/>
              </a:rPr>
              <a:t>i</a:t>
            </a:r>
            <a:r>
              <a:rPr dirty="0" sz="900" spc="10" i="1">
                <a:solidFill>
                  <a:srgbClr val="010202"/>
                </a:solidFill>
                <a:latin typeface="Times New Roman"/>
                <a:cs typeface="Times New Roman"/>
              </a:rPr>
              <a:t>/kT)dE=</a:t>
            </a:r>
            <a:r>
              <a:rPr dirty="0" sz="900" spc="10">
                <a:solidFill>
                  <a:srgbClr val="010202"/>
                </a:solidFill>
                <a:latin typeface="Times New Roman"/>
                <a:cs typeface="Times New Roman"/>
              </a:rPr>
              <a:t>exp</a:t>
            </a:r>
            <a:r>
              <a:rPr dirty="0" sz="900" spc="10" i="1">
                <a:solidFill>
                  <a:srgbClr val="010202"/>
                </a:solidFill>
                <a:latin typeface="Times New Roman"/>
                <a:cs typeface="Times New Roman"/>
              </a:rPr>
              <a:t>(–E*/kT)</a:t>
            </a:r>
            <a:r>
              <a:rPr dirty="0" sz="900" spc="10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r>
              <a:rPr dirty="0" sz="900" spc="-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From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759075" y="6899275"/>
            <a:ext cx="1352550" cy="13335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159278" y="7378141"/>
            <a:ext cx="133360" cy="13335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403578" y="7353579"/>
            <a:ext cx="4688205" cy="4279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just" marL="60325" marR="43180" indent="2540">
              <a:lnSpc>
                <a:spcPct val="96700"/>
              </a:lnSpc>
              <a:spcBef>
                <a:spcPts val="135"/>
              </a:spcBef>
            </a:pPr>
            <a:r>
              <a:rPr dirty="0" baseline="3086" sz="1350">
                <a:solidFill>
                  <a:srgbClr val="010202"/>
                </a:solidFill>
                <a:latin typeface="Times New Roman"/>
                <a:cs typeface="Times New Roman"/>
              </a:rPr>
              <a:t>Eq. (9.1), as the evaporation rate, </a:t>
            </a:r>
            <a:r>
              <a:rPr dirty="0" baseline="3086" sz="1350" i="1">
                <a:solidFill>
                  <a:srgbClr val="010202"/>
                </a:solidFill>
                <a:latin typeface="Times New Roman"/>
                <a:cs typeface="Times New Roman"/>
              </a:rPr>
              <a:t>r</a:t>
            </a:r>
            <a:r>
              <a:rPr dirty="0" baseline="-27777" sz="1050" i="1">
                <a:solidFill>
                  <a:srgbClr val="010202"/>
                </a:solidFill>
                <a:latin typeface="Times New Roman"/>
                <a:cs typeface="Times New Roman"/>
              </a:rPr>
              <a:t>e(A)</a:t>
            </a:r>
            <a:r>
              <a:rPr dirty="0" baseline="3086" sz="1350">
                <a:solidFill>
                  <a:srgbClr val="010202"/>
                </a:solidFill>
                <a:latin typeface="Times New Roman"/>
                <a:cs typeface="Times New Roman"/>
              </a:rPr>
              <a:t>. is proportional to </a:t>
            </a:r>
            <a:r>
              <a:rPr dirty="0" sz="900" spc="-5" i="1">
                <a:solidFill>
                  <a:srgbClr val="010202"/>
                </a:solidFill>
                <a:latin typeface="Times New Roman"/>
                <a:cs typeface="Times New Roman"/>
              </a:rPr>
              <a:t>ln, </a:t>
            </a:r>
            <a:r>
              <a:rPr dirty="0" sz="900" spc="-5">
                <a:solidFill>
                  <a:srgbClr val="010202"/>
                </a:solidFill>
                <a:latin typeface="Times New Roman"/>
                <a:cs typeface="Times New Roman"/>
              </a:rPr>
              <a:t>it is seen that the evaporation rate 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increases exponentially with increasing temperature and decreases exponentially with increasing  value of</a:t>
            </a:r>
            <a:r>
              <a:rPr dirty="0" sz="9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10202"/>
                </a:solidFill>
                <a:latin typeface="Times New Roman"/>
                <a:cs typeface="Times New Roman"/>
              </a:rPr>
              <a:t>E*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3225"/>
            <a:ext cx="4625975" cy="27298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248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7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  <a:p>
            <a:pPr algn="just" marL="38100" marR="6985" indent="-635">
              <a:lnSpc>
                <a:spcPct val="100000"/>
              </a:lnSpc>
              <a:spcBef>
                <a:spcPts val="89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Eqs. (9.5) and (9.6) are expressions of </a:t>
            </a:r>
            <a:r>
              <a:rPr dirty="0" sz="1000" spc="-20" i="1">
                <a:solidFill>
                  <a:srgbClr val="010202"/>
                </a:solidFill>
                <a:latin typeface="Times New Roman"/>
                <a:cs typeface="Times New Roman"/>
              </a:rPr>
              <a:t>Raoult’s </a:t>
            </a:r>
            <a:r>
              <a:rPr dirty="0" sz="1000" spc="-25" i="1">
                <a:solidFill>
                  <a:srgbClr val="010202"/>
                </a:solidFill>
                <a:latin typeface="Times New Roman"/>
                <a:cs typeface="Times New Roman"/>
              </a:rPr>
              <a:t>law,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 states that the vapor pressure  exerted by a component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a solution is equal to the product of the mole fraction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  the solution and the saturated vapor pressure of pure liquid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 the temperature of the  solution.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Raoult’s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law is shown in Fig. 9.1; the components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solution which obeys 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Raoult’s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law are said to exhibit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Raoultian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behavior.</a:t>
            </a:r>
            <a:endParaRPr sz="1000">
              <a:latin typeface="Times New Roman"/>
              <a:cs typeface="Times New Roman"/>
            </a:endParaRPr>
          </a:p>
          <a:p>
            <a:pPr algn="just" marL="38100" marR="6350" indent="12700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derivations of Eqs. (9.3) and (9.4) required the assumption that the intrinsic rates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evaporation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be independent of the composition of the solution.  This requires that the magnitudes of the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A–A, B–B,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A–B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bond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energies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the  solution be identical, in which case the depth of the potential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well of an atom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 the surface is independent of the types of atoms which it has as nearest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neighbors.</a:t>
            </a:r>
            <a:endParaRPr sz="1000">
              <a:latin typeface="Times New Roman"/>
              <a:cs typeface="Times New Roman"/>
            </a:endParaRPr>
          </a:p>
          <a:p>
            <a:pPr algn="just" marL="38100" marR="5080" indent="12700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Consider the case in which the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A–B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bond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considerably more negative than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A–A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B–B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bond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energies,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consider a solution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which is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sufficiently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dilute that every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atom on the surface of the liquid is surrounded only by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atoms. In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this case the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atoms at the surface are each located in a deeper potential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well than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are the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atoms at the surface of pure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Thus, in order to leave the surface and enter the  vapor</a:t>
            </a:r>
            <a:r>
              <a:rPr dirty="0" sz="1000" spc="1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phase,</a:t>
            </a:r>
            <a:r>
              <a:rPr dirty="0" sz="1000" spc="1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1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130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atoms</a:t>
            </a:r>
            <a:r>
              <a:rPr dirty="0" sz="1000" spc="1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have</a:t>
            </a:r>
            <a:r>
              <a:rPr dirty="0" sz="1000" spc="1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</a:t>
            </a:r>
            <a:r>
              <a:rPr dirty="0" sz="1000" spc="1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be</a:t>
            </a:r>
            <a:r>
              <a:rPr dirty="0" sz="1000" spc="1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lifted</a:t>
            </a:r>
            <a:r>
              <a:rPr dirty="0" sz="1000" spc="1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from</a:t>
            </a:r>
            <a:r>
              <a:rPr dirty="0" sz="1000" spc="1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deeper</a:t>
            </a:r>
            <a:r>
              <a:rPr dirty="0" sz="1000" spc="1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wells,</a:t>
            </a:r>
            <a:r>
              <a:rPr dirty="0" sz="1000" spc="1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and,</a:t>
            </a:r>
            <a:r>
              <a:rPr dirty="0" sz="1000" spc="1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consequently,</a:t>
            </a:r>
            <a:r>
              <a:rPr dirty="0" sz="1000" spc="1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7570" y="3118565"/>
            <a:ext cx="3163570" cy="498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 indent="17145">
              <a:lnSpc>
                <a:spcPct val="1551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intrinsic rate of evaporation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decreased from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r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e(A)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condensed solution and the vapor phase occurs</a:t>
            </a:r>
            <a:r>
              <a:rPr dirty="0" sz="1000" spc="-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when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74985" y="3259034"/>
            <a:ext cx="31750" cy="143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8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36949" y="3230840"/>
            <a:ext cx="110553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Equilibrium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between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21948" y="3722457"/>
            <a:ext cx="2692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(9.7)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645954" y="3237445"/>
            <a:ext cx="285750" cy="1809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75941" y="3711575"/>
            <a:ext cx="952500" cy="1809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101428" y="4031737"/>
            <a:ext cx="3673013" cy="33684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69900" y="7467600"/>
            <a:ext cx="459676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10" b="1">
                <a:solidFill>
                  <a:srgbClr val="010202"/>
                </a:solidFill>
                <a:latin typeface="Times New Roman"/>
                <a:cs typeface="Times New Roman"/>
              </a:rPr>
              <a:t>Figure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9.1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vapor pressures exerted by the components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binary Raoultian</a:t>
            </a:r>
            <a:r>
              <a:rPr dirty="0" sz="1000" spc="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solution.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9900" y="403223"/>
            <a:ext cx="4572635" cy="4819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18460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The Behavior of Solutions</a:t>
            </a:r>
            <a:r>
              <a:rPr dirty="0" sz="1000" spc="15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249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Combination of Eqs. (9.1) and (9.7) then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0052" y="1812754"/>
            <a:ext cx="363601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baseline="-33333" sz="1125" spc="7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 Eq. (9.8) is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smaller quantity than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pA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Eq. (9.5). Eq.</a:t>
            </a:r>
            <a:r>
              <a:rPr dirty="0" sz="1000" spc="1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(9.8)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2941" y="1754369"/>
            <a:ext cx="882650" cy="436245"/>
          </a:xfrm>
          <a:prstGeom prst="rect">
            <a:avLst/>
          </a:prstGeom>
        </p:spPr>
        <p:txBody>
          <a:bodyPr wrap="square" lIns="0" tIns="65405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515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as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15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can be written</a:t>
            </a:r>
            <a:r>
              <a:rPr dirty="0" sz="1000" spc="-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46287" y="1158875"/>
            <a:ext cx="1085850" cy="4476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732909" y="1267612"/>
            <a:ext cx="2692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(9.8)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42962" y="1843087"/>
            <a:ext cx="638175" cy="1619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55850" y="2549525"/>
            <a:ext cx="771525" cy="1714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279900" y="3471862"/>
            <a:ext cx="276225" cy="190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174824" y="3658450"/>
            <a:ext cx="304800" cy="2095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89175" y="4839550"/>
            <a:ext cx="781050" cy="1714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575344" y="5744425"/>
            <a:ext cx="609600" cy="14287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36029" y="2527476"/>
            <a:ext cx="4611370" cy="38271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298315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(9.9)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just" marL="20955" marR="7620">
              <a:lnSpc>
                <a:spcPct val="100000"/>
              </a:lnSpc>
              <a:spcBef>
                <a:spcPts val="635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mole fraction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 the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A–B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solution is increased, the probability that all of the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atoms on the surface of the liquid are surrounded only by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atoms decreases.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occurrence</a:t>
            </a:r>
            <a:r>
              <a:rPr dirty="0" sz="1000" spc="1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1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1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pair</a:t>
            </a:r>
            <a:r>
              <a:rPr dirty="0" sz="1000" spc="1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1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neighboring</a:t>
            </a:r>
            <a:r>
              <a:rPr dirty="0" sz="1000" spc="1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10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atoms</a:t>
            </a:r>
            <a:r>
              <a:rPr dirty="0" sz="1000" spc="1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on</a:t>
            </a:r>
            <a:r>
              <a:rPr dirty="0" sz="1000" spc="1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1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surface</a:t>
            </a:r>
            <a:r>
              <a:rPr dirty="0" sz="1000" spc="1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decreases</a:t>
            </a:r>
            <a:r>
              <a:rPr dirty="0" sz="1000" spc="1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1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depth</a:t>
            </a:r>
            <a:r>
              <a:rPr dirty="0" sz="1000" spc="1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1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  <a:p>
            <a:pPr algn="just" marL="38100" indent="-17145">
              <a:lnSpc>
                <a:spcPct val="100000"/>
              </a:lnSpc>
              <a:spcBef>
                <a:spcPts val="825"/>
              </a:spcBef>
              <a:tabLst>
                <a:tab pos="4123054" algn="l"/>
              </a:tabLst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potential wells in which they are located and 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hence increases the value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	</a:t>
            </a:r>
            <a:r>
              <a:rPr dirty="0" baseline="2777" sz="1500" i="1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r>
              <a:rPr dirty="0" baseline="2777" sz="1500" spc="-104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baseline="2777" sz="1500">
                <a:solidFill>
                  <a:srgbClr val="010202"/>
                </a:solidFill>
                <a:latin typeface="Times New Roman"/>
                <a:cs typeface="Times New Roman"/>
              </a:rPr>
              <a:t>Beyond</a:t>
            </a:r>
            <a:endParaRPr baseline="2777" sz="1500">
              <a:latin typeface="Times New Roman"/>
              <a:cs typeface="Times New Roman"/>
            </a:endParaRPr>
          </a:p>
          <a:p>
            <a:pPr algn="just" marL="20955" marR="7620" indent="16510">
              <a:lnSpc>
                <a:spcPct val="100000"/>
              </a:lnSpc>
              <a:spcBef>
                <a:spcPts val="360"/>
              </a:spcBef>
              <a:tabLst>
                <a:tab pos="2068195" algn="l"/>
              </a:tabLst>
            </a:pPr>
            <a:r>
              <a:rPr dirty="0" baseline="5555" sz="1500" spc="-7">
                <a:solidFill>
                  <a:srgbClr val="010202"/>
                </a:solidFill>
                <a:latin typeface="Times New Roman"/>
                <a:cs typeface="Times New Roman"/>
              </a:rPr>
              <a:t>some critical mole fraction </a:t>
            </a:r>
            <a:r>
              <a:rPr dirty="0" baseline="5555" sz="1500" spc="127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baseline="5555" sz="1500" spc="-7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baseline="5555" sz="1500" spc="112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baseline="5555" sz="1500" i="1">
                <a:solidFill>
                  <a:srgbClr val="010202"/>
                </a:solidFill>
                <a:latin typeface="Times New Roman"/>
                <a:cs typeface="Times New Roman"/>
              </a:rPr>
              <a:t>A	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varies with composition, and, hence, Eq. (9.9) is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no longer obeyed by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 solution.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Consequently,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Eq. (9.9) is obeyed only over an initial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range of concentration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extent of which is dependent on the temperature of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solution and on the relative magnitudes of the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A–A, B–B,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A–B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bond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energies.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similar consideration of dilute solutions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-30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00">
              <a:latin typeface="Times New Roman"/>
              <a:cs typeface="Times New Roman"/>
            </a:endParaRPr>
          </a:p>
          <a:p>
            <a:pPr marL="4264025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(9.10)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just" marL="12700" marR="15875">
              <a:lnSpc>
                <a:spcPct val="100000"/>
              </a:lnSpc>
              <a:spcBef>
                <a:spcPts val="74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 is obeyed over an initial range of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concentration.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Eqs. (9.9) and (9.10) are known as  </a:t>
            </a:r>
            <a:r>
              <a:rPr dirty="0" sz="1000" spc="-20" i="1">
                <a:solidFill>
                  <a:srgbClr val="010202"/>
                </a:solidFill>
                <a:latin typeface="Times New Roman"/>
                <a:cs typeface="Times New Roman"/>
              </a:rPr>
              <a:t>Henry’s law,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and, in the ranges of composition in which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Henry’s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law is obeyed, the  solutes are said to exhibit Henrian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behavior.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If the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A–B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bond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more negative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than</a:t>
            </a:r>
            <a:endParaRPr sz="1000">
              <a:latin typeface="Times New Roman"/>
              <a:cs typeface="Times New Roman"/>
            </a:endParaRPr>
          </a:p>
          <a:p>
            <a:pPr algn="just" marL="24765" marR="5080" indent="-12700">
              <a:lnSpc>
                <a:spcPct val="99100"/>
              </a:lnSpc>
              <a:spcBef>
                <a:spcPts val="384"/>
              </a:spcBef>
              <a:tabLst>
                <a:tab pos="2757805" algn="l"/>
              </a:tabLst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A–A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B–B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bond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energies,</a:t>
            </a:r>
            <a:r>
              <a:rPr dirty="0" sz="1000" spc="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then,</a:t>
            </a:r>
            <a:r>
              <a:rPr dirty="0" sz="1000" spc="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as	</a:t>
            </a:r>
            <a:r>
              <a:rPr dirty="0" baseline="2777" sz="1500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baseline="2777" sz="1500" spc="-7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baseline="2777" sz="1500" spc="-22">
                <a:solidFill>
                  <a:srgbClr val="010202"/>
                </a:solidFill>
                <a:latin typeface="Times New Roman"/>
                <a:cs typeface="Times New Roman"/>
              </a:rPr>
              <a:t>Henry’s </a:t>
            </a:r>
            <a:r>
              <a:rPr dirty="0" baseline="2777" sz="1500" spc="-7">
                <a:solidFill>
                  <a:srgbClr val="010202"/>
                </a:solidFill>
                <a:latin typeface="Times New Roman"/>
                <a:cs typeface="Times New Roman"/>
              </a:rPr>
              <a:t>law line lies below the 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Raoult’s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law line.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Conversely,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if the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A–B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bond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less negative than the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A–B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B–B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bond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energies,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solute atom, surrounded only by solvent atoms, is located in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 shallower</a:t>
            </a:r>
            <a:r>
              <a:rPr dirty="0" sz="1000" spc="1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potential</a:t>
            </a:r>
            <a:r>
              <a:rPr dirty="0" sz="1000" spc="1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</a:t>
            </a:r>
            <a:r>
              <a:rPr dirty="0" sz="1000" spc="1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well</a:t>
            </a:r>
            <a:r>
              <a:rPr dirty="0" sz="1000" spc="1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than</a:t>
            </a:r>
            <a:r>
              <a:rPr dirty="0" sz="1000" spc="1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that</a:t>
            </a:r>
            <a:r>
              <a:rPr dirty="0" sz="1000" spc="1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</a:t>
            </a:r>
            <a:r>
              <a:rPr dirty="0" sz="1000" spc="1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occurs</a:t>
            </a:r>
            <a:r>
              <a:rPr dirty="0" sz="1000" spc="1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r>
              <a:rPr dirty="0" sz="1000" spc="1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1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pure</a:t>
            </a:r>
            <a:r>
              <a:rPr dirty="0" sz="1000" spc="1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solute.</a:t>
            </a:r>
            <a:r>
              <a:rPr dirty="0" sz="1000" spc="1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r>
              <a:rPr dirty="0" sz="1000" spc="1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this</a:t>
            </a:r>
            <a:r>
              <a:rPr dirty="0" sz="1000" spc="1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case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3225"/>
            <a:ext cx="4610735" cy="7131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250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7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50">
              <a:latin typeface="Times New Roman"/>
              <a:cs typeface="Times New Roman"/>
            </a:endParaRPr>
          </a:p>
          <a:p>
            <a:pPr marL="854075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,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hence,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Henry’s</a:t>
            </a:r>
            <a:r>
              <a:rPr dirty="0" sz="1000" spc="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law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line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lies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above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Raoult’s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law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line.</a:t>
            </a:r>
            <a:endParaRPr sz="100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Henrian behavior of the solute is illustrated in Figs. 9.2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1391" y="3576320"/>
            <a:ext cx="4598035" cy="181737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marL="903605" marR="433070" indent="-457200">
              <a:lnSpc>
                <a:spcPts val="1100"/>
              </a:lnSpc>
              <a:spcBef>
                <a:spcPts val="219"/>
              </a:spcBef>
            </a:pP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Figure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9.2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(a)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vapor pressure of a component of a binary  solution which exhibits positive deviation from Raoultian 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behavior, </a:t>
            </a:r>
            <a:r>
              <a:rPr dirty="0" sz="1000" spc="-15" i="1">
                <a:solidFill>
                  <a:srgbClr val="010202"/>
                </a:solidFill>
                <a:latin typeface="Times New Roman"/>
                <a:cs typeface="Times New Roman"/>
              </a:rPr>
              <a:t>(b)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vapor pressure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component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binary so- 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lution which exhibits negative deviation from Raoultian</a:t>
            </a:r>
            <a:r>
              <a:rPr dirty="0" sz="1000" spc="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behavior.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50">
              <a:latin typeface="Times New Roman"/>
              <a:cs typeface="Times New Roman"/>
            </a:endParaRPr>
          </a:p>
          <a:p>
            <a:pPr marL="1962785" marR="429895" indent="-1525905">
              <a:lnSpc>
                <a:spcPct val="103499"/>
              </a:lnSpc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9.3</a:t>
            </a:r>
            <a:r>
              <a:rPr dirty="0" sz="1000" spc="-10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THERMODYNAMIC</a:t>
            </a:r>
            <a:r>
              <a:rPr dirty="0" sz="1000" spc="-10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ACTIVITY</a:t>
            </a:r>
            <a:r>
              <a:rPr dirty="0" sz="1000" spc="-45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-45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-60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COMPONENT</a:t>
            </a:r>
            <a:r>
              <a:rPr dirty="0" sz="1000" spc="-25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IN 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SOLUTION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12700" marR="5080" indent="-635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thermodynamic activity of a component in any state at the temperature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formally  defined as being the ratio of the fugacity of the substance in that state to its fugacity in its  standard state, i.e., for the species or substance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i,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1012" y="747712"/>
            <a:ext cx="828675" cy="219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95983" y="5675629"/>
            <a:ext cx="1638300" cy="4286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704931" y="5783579"/>
            <a:ext cx="32766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</a:t>
            </a:r>
            <a:r>
              <a:rPr dirty="0" sz="1000" spc="-40">
                <a:solidFill>
                  <a:srgbClr val="010202"/>
                </a:solidFill>
                <a:latin typeface="Times New Roman"/>
                <a:cs typeface="Times New Roman"/>
              </a:rPr>
              <a:t>1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59459" y="1651749"/>
            <a:ext cx="4078224" cy="178485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3700" y="403223"/>
            <a:ext cx="4699000" cy="90614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4660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The Behavior of Solutions</a:t>
            </a:r>
            <a:r>
              <a:rPr dirty="0" sz="1000" spc="17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251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0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r>
              <a:rPr dirty="0" sz="1000" spc="20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2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condensed</a:t>
            </a:r>
            <a:r>
              <a:rPr dirty="0" sz="1000" spc="20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solution,</a:t>
            </a:r>
            <a:r>
              <a:rPr dirty="0" sz="1000" spc="2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f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i</a:t>
            </a:r>
            <a:r>
              <a:rPr dirty="0" baseline="-33333" sz="1125" spc="120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1000" spc="2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20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fugacity</a:t>
            </a:r>
            <a:r>
              <a:rPr dirty="0" sz="1000" spc="2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20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2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component</a:t>
            </a:r>
            <a:r>
              <a:rPr dirty="0" sz="1000" spc="2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</a:t>
            </a:r>
            <a:r>
              <a:rPr dirty="0" sz="1000" spc="204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r>
              <a:rPr dirty="0" sz="1000" spc="2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2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solution</a:t>
            </a:r>
            <a:r>
              <a:rPr dirty="0" sz="1000" spc="2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</a:t>
            </a:r>
            <a:r>
              <a:rPr dirty="0" sz="1000" spc="2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  <a:p>
            <a:pPr marL="63500" marR="55244">
              <a:lnSpc>
                <a:spcPct val="100000"/>
              </a:lnSpc>
              <a:spcBef>
                <a:spcPts val="1045"/>
              </a:spcBef>
              <a:tabLst>
                <a:tab pos="1313180" algn="l"/>
              </a:tabLst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temperature</a:t>
            </a:r>
            <a:r>
              <a:rPr dirty="0" sz="1000" spc="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40" i="1">
                <a:solidFill>
                  <a:srgbClr val="010202"/>
                </a:solidFill>
                <a:latin typeface="Times New Roman"/>
                <a:cs typeface="Times New Roman"/>
              </a:rPr>
              <a:t>T,</a:t>
            </a:r>
            <a:r>
              <a:rPr dirty="0" sz="1000" spc="4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	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the fugacity of pure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(the standard state) at the temperature </a:t>
            </a:r>
            <a:r>
              <a:rPr dirty="0" sz="1000" spc="-1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.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If the vapor in equilibrium with the condensed solution is ideal, then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f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i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=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i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which</a:t>
            </a:r>
            <a:r>
              <a:rPr dirty="0" sz="1000" spc="-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case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77962" y="966787"/>
            <a:ext cx="190500" cy="1714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260066" y="1619250"/>
            <a:ext cx="571500" cy="3905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659414" y="1727200"/>
            <a:ext cx="3327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(9.12)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333091" y="3226587"/>
            <a:ext cx="533400" cy="1714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119" y="2374556"/>
            <a:ext cx="4598670" cy="1956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i.e., the activity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solution, with respect to pure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i,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the ratio of the partial pressure 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exerted by the solution to the saturated vapor pressure of pure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 the same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temperature. If the component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exhibits Raoultian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behavior,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then Eqs. (9.5) and (9.12)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give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>
              <a:latin typeface="Times New Roman"/>
              <a:cs typeface="Times New Roman"/>
            </a:endParaRPr>
          </a:p>
          <a:p>
            <a:pPr algn="r" marR="52705">
              <a:lnSpc>
                <a:spcPct val="100000"/>
              </a:lnSpc>
              <a:spcBef>
                <a:spcPts val="5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(9.13)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 is thus an alternative expression of Raoult's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law.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Fig. 9.3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shows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Raoultian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behavior  in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binary solution in terms of the activities of the two components. The definition of  activity thus normalizes the vapor pressure-composition relationship with respect to  the saturated vapor pressure exerted in the standard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state.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87822" y="4391714"/>
            <a:ext cx="3024572" cy="31088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97840" y="7557768"/>
            <a:ext cx="3535679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Figure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9.3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Activities in the binary system iron-chromium at</a:t>
            </a:r>
            <a:r>
              <a:rPr dirty="0" sz="1000" spc="-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1600°C.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3225"/>
            <a:ext cx="284480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252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14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47725" y="687705"/>
            <a:ext cx="3790950" cy="3657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00" y="4547870"/>
            <a:ext cx="4617085" cy="6375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47040">
              <a:lnSpc>
                <a:spcPct val="100000"/>
              </a:lnSpc>
              <a:spcBef>
                <a:spcPts val="100"/>
              </a:spcBef>
            </a:pP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Figure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9.4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activity of nickel in the system iron-nickel at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1600°C.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marL="14604">
              <a:lnSpc>
                <a:spcPct val="100000"/>
              </a:lnSpc>
            </a:pP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Similarly,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over the composition range in which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Henry’s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law is obeyed by the solute</a:t>
            </a:r>
            <a:r>
              <a:rPr dirty="0" sz="1000" spc="1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i,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Eqs. (9.9) and (9.12)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08212" y="5646420"/>
            <a:ext cx="647700" cy="1619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44500" y="5601970"/>
            <a:ext cx="4610100" cy="207581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(9.14)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12700" marR="15875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 is an alternative expression of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Henry’s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law.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Henrian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behavior,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terms of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activity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component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binary solution, is shown in Fig.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9.4.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marL="1237615">
              <a:lnSpc>
                <a:spcPct val="100000"/>
              </a:lnSpc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9.4 THE GIBBS-DUHEM</a:t>
            </a:r>
            <a:r>
              <a:rPr dirty="0" sz="1000" spc="-10" b="1">
                <a:solidFill>
                  <a:srgbClr val="010202"/>
                </a:solidFill>
                <a:latin typeface="Times New Roman"/>
                <a:cs typeface="Times New Roman"/>
              </a:rPr>
              <a:t> EQUATION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12700" marR="15240">
              <a:lnSpc>
                <a:spcPct val="100000"/>
              </a:lnSpc>
              <a:spcBef>
                <a:spcPts val="5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It is frequently found that the extensive thermodynamic properties of only one</a:t>
            </a:r>
            <a:r>
              <a:rPr dirty="0" sz="1000" spc="-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component 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binary (or multicomponent) solution are amenable to experimental measurement. In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such cases the corresponding properties of the other component can be obtained from a  general relationship between the values of the properties of both components.</a:t>
            </a:r>
            <a:r>
              <a:rPr dirty="0" sz="1000" spc="1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This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3223"/>
            <a:ext cx="4598035" cy="10496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43860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The Behavior of Solutions</a:t>
            </a:r>
            <a:r>
              <a:rPr dirty="0" sz="1000" spc="15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253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865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relationship, which is known as the Gibbs-Duhem relationship, is introduced in this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section, and some of its applications are discussed in Sec.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9.8.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 indent="12700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value of an extensive thermodynamic property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solution is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function of the  temperature, the pressure, and the numbers of moles of the components of the solution;  i.e., if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Q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an extensive molar property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803400" y="1627504"/>
            <a:ext cx="1447800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373" y="1982470"/>
            <a:ext cx="4610100" cy="1422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5875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Thus, at constant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P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variation of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Q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with the composition of the solution is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given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5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(9.15)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 marR="17145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 Chap.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8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partial molar value of an extensive property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component was defined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70062" y="3579495"/>
            <a:ext cx="1524000" cy="4857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44500" y="4267833"/>
            <a:ext cx="21482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 which case Eq. (9.15) can be written</a:t>
            </a:r>
            <a:r>
              <a:rPr dirty="0" sz="1000" spc="-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527175" y="4620259"/>
            <a:ext cx="2000250" cy="1809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721859" y="4623434"/>
            <a:ext cx="3327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(9.16)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179320" y="5242559"/>
            <a:ext cx="133350" cy="1619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632102" y="5918834"/>
            <a:ext cx="133350" cy="1619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665287" y="6455409"/>
            <a:ext cx="1724025" cy="18097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44487" y="5270401"/>
            <a:ext cx="4610100" cy="1315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just" marL="12700" marR="13335">
              <a:lnSpc>
                <a:spcPct val="100000"/>
              </a:lnSpc>
              <a:spcBef>
                <a:spcPts val="13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Also in Chap. 8 it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was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seen that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the increase in the value of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Q</a:t>
            </a:r>
            <a:r>
              <a:rPr dirty="0" sz="1000" spc="-5" i="1">
                <a:solidFill>
                  <a:srgbClr val="010202"/>
                </a:solidFill>
                <a:latin typeface="Symbol"/>
                <a:cs typeface="Symbol"/>
              </a:rPr>
              <a:t>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the mixture or  solution when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added to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large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quantity of the solution at constant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spc="-130" i="1">
                <a:solidFill>
                  <a:srgbClr val="010202"/>
                </a:solidFill>
                <a:latin typeface="Times New Roman"/>
                <a:cs typeface="Times New Roman"/>
              </a:rPr>
              <a:t>P.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(The stipulation that the quantity of solution be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large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necessitated by the requirement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that the addition of 1 mole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 the solution should not cause a measurable change in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its</a:t>
            </a: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525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composition.) Thus, if       is the value of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Q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per mole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 the solution, then the value</a:t>
            </a:r>
            <a:r>
              <a:rPr dirty="0" sz="1000" spc="1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Q</a:t>
            </a:r>
            <a:r>
              <a:rPr dirty="0" sz="1000" spc="-5" i="1">
                <a:solidFill>
                  <a:srgbClr val="010202"/>
                </a:solidFill>
                <a:latin typeface="Symbol"/>
                <a:cs typeface="Symbol"/>
              </a:rPr>
              <a:t>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the solution itself is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(9.17)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4500" y="7042784"/>
            <a:ext cx="152908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differentiation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which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21859" y="7398384"/>
            <a:ext cx="3327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(9.18)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45159" y="2487917"/>
            <a:ext cx="3897122" cy="38227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803163" y="7431924"/>
            <a:ext cx="3508221" cy="16605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Edited with https://pdfresizer.com</dc:creator>
  <dcterms:created xsi:type="dcterms:W3CDTF">2019-11-27T17:51:32Z</dcterms:created>
  <dcterms:modified xsi:type="dcterms:W3CDTF">2019-11-27T17:51:32Z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2019-11-27T00:00:00Z</vt:filetime>
  </property>
  <property fmtid="{D5CDD505-2E9C-101B-9397-08002B2CF9AE}" pid="3" name="Creator">
    <vt:lpwstr>Edited with https://pdfresizer.com</vt:lpwstr>
  </property>
  <property fmtid="{D5CDD505-2E9C-101B-9397-08002B2CF9AE}" pid="4" name="LastSaved">
    <vt:filetime>2019-11-27T00:00:00Z</vt:filetime>
  </property>
</Properties>
</file>